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74.png" ContentType="image/png"/>
  <Override PartName="/ppt/media/image73.png" ContentType="image/png"/>
  <Override PartName="/ppt/media/image72.png" ContentType="image/png"/>
  <Override PartName="/ppt/media/image71.png" ContentType="image/png"/>
  <Override PartName="/ppt/media/image70.png" ContentType="image/png"/>
  <Override PartName="/ppt/media/image54.png" ContentType="image/png"/>
  <Override PartName="/ppt/media/image78.png" ContentType="image/png"/>
  <Override PartName="/ppt/media/image53.png" ContentType="image/png"/>
  <Override PartName="/ppt/media/image77.png" ContentType="image/png"/>
  <Override PartName="/ppt/media/image52.png" ContentType="image/png"/>
  <Override PartName="/ppt/media/image76.png" ContentType="image/png"/>
  <Override PartName="/ppt/media/image51.png" ContentType="image/png"/>
  <Override PartName="/ppt/media/image75.png" ContentType="image/png"/>
  <Override PartName="/ppt/media/image50.png" ContentType="image/png"/>
  <Override PartName="/ppt/media/image69.png" ContentType="image/png"/>
  <Override PartName="/ppt/media/image44.png" ContentType="image/png"/>
  <Override PartName="/ppt/media/image68.png" ContentType="image/png"/>
  <Override PartName="/ppt/media/image43.png" ContentType="image/png"/>
  <Override PartName="/ppt/media/image67.png" ContentType="image/png"/>
  <Override PartName="/ppt/media/image42.png" ContentType="image/png"/>
  <Override PartName="/ppt/media/image66.png" ContentType="image/png"/>
  <Override PartName="/ppt/media/image41.png" ContentType="image/png"/>
  <Override PartName="/ppt/media/image65.png" ContentType="image/png"/>
  <Override PartName="/ppt/media/image40.png" ContentType="image/png"/>
  <Override PartName="/ppt/media/image39.png" ContentType="image/png"/>
  <Override PartName="/ppt/media/image14.png" ContentType="image/png"/>
  <Override PartName="/ppt/media/image123.png" ContentType="image/png"/>
  <Override PartName="/ppt/media/image38.png" ContentType="image/png"/>
  <Override PartName="/ppt/media/image13.png" ContentType="image/png"/>
  <Override PartName="/ppt/media/image122.png" ContentType="image/png"/>
  <Override PartName="/ppt/media/image37.png" ContentType="image/png"/>
  <Override PartName="/ppt/media/image12.png" ContentType="image/png"/>
  <Override PartName="/ppt/media/image121.png" ContentType="image/png"/>
  <Override PartName="/ppt/media/image16.png" ContentType="image/png"/>
  <Override PartName="/ppt/media/image125.png" ContentType="image/png"/>
  <Override PartName="/ppt/media/image15.png" ContentType="image/png"/>
  <Override PartName="/ppt/media/image124.png" ContentType="image/png"/>
  <Override PartName="/ppt/media/image17.png" ContentType="image/png"/>
  <Override PartName="/ppt/media/image126.png" ContentType="image/png"/>
  <Override PartName="/ppt/media/image18.png" ContentType="image/png"/>
  <Override PartName="/ppt/media/image127.png" ContentType="image/png"/>
  <Override PartName="/ppt/media/image19.png" ContentType="image/png"/>
  <Override PartName="/ppt/media/image128.png" ContentType="image/png"/>
  <Override PartName="/ppt/media/image45.png" ContentType="image/png"/>
  <Override PartName="/ppt/media/image20.png" ContentType="image/png"/>
  <Override PartName="/ppt/media/image46.png" ContentType="image/png"/>
  <Override PartName="/ppt/media/image21.png" ContentType="image/png"/>
  <Override PartName="/ppt/media/image130.png" ContentType="image/png"/>
  <Override PartName="/ppt/media/image47.png" ContentType="image/png"/>
  <Override PartName="/ppt/media/image22.png" ContentType="image/png"/>
  <Override PartName="/ppt/media/image131.png" ContentType="image/png"/>
  <Override PartName="/ppt/media/image48.png" ContentType="image/png"/>
  <Override PartName="/ppt/media/image23.png" ContentType="image/png"/>
  <Override PartName="/ppt/media/image132.png" ContentType="image/png"/>
  <Override PartName="/ppt/media/image49.png" ContentType="image/png"/>
  <Override PartName="/ppt/media/image24.png" ContentType="image/png"/>
  <Override PartName="/ppt/media/image133.png" ContentType="image/png"/>
  <Override PartName="/ppt/media/image25.png" ContentType="image/png"/>
  <Override PartName="/ppt/media/image134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79.png" ContentType="image/png"/>
  <Override PartName="/ppt/media/image80.png" ContentType="image/png"/>
  <Override PartName="/ppt/media/image81.png" ContentType="image/png"/>
  <Override PartName="/ppt/media/image90.png" ContentType="image/png"/>
  <Override PartName="/ppt/media/image91.png" ContentType="image/png"/>
  <Override PartName="/ppt/media/image4.png" ContentType="image/png"/>
  <Override PartName="/ppt/media/image85.png" ContentType="image/png"/>
  <Override PartName="/ppt/media/image103.png" ContentType="image/png"/>
  <Override PartName="/ppt/media/image5.png" ContentType="image/png"/>
  <Override PartName="/ppt/media/image86.png" ContentType="image/png"/>
  <Override PartName="/ppt/media/image104.png" ContentType="image/png"/>
  <Override PartName="/ppt/media/image129.png" ContentType="image/png"/>
  <Override PartName="/ppt/media/image6.png" ContentType="image/png"/>
  <Override PartName="/ppt/media/image87.png" ContentType="image/png"/>
  <Override PartName="/ppt/media/image105.png" ContentType="image/png"/>
  <Override PartName="/ppt/media/image92.png" ContentType="image/png"/>
  <Override PartName="/ppt/media/image110.png" ContentType="image/png"/>
  <Override PartName="/ppt/media/image135.png" ContentType="image/png"/>
  <Override PartName="/ppt/media/image26.png" ContentType="image/png"/>
  <Override PartName="/ppt/media/image93.png" ContentType="image/png"/>
  <Override PartName="/ppt/media/image111.png" ContentType="image/png"/>
  <Override PartName="/ppt/media/image136.png" ContentType="image/png"/>
  <Override PartName="/ppt/media/image27.png" ContentType="image/png"/>
  <Override PartName="/ppt/media/image99.png" ContentType="image/png"/>
  <Override PartName="/ppt/media/image117.png" ContentType="image/png"/>
  <Override PartName="/ppt/media/image109.png" ContentType="image/png"/>
  <Override PartName="/ppt/media/image98.png" ContentType="image/png"/>
  <Override PartName="/ppt/media/image116.png" ContentType="image/png"/>
  <Override PartName="/ppt/media/image118.png" ContentType="image/png"/>
  <Override PartName="/ppt/media/image119.png" ContentType="image/png"/>
  <Override PartName="/ppt/media/image97.png" ContentType="image/png"/>
  <Override PartName="/ppt/media/image115.png" ContentType="image/png"/>
  <Override PartName="/ppt/media/image96.png" ContentType="image/png"/>
  <Override PartName="/ppt/media/image114.png" ContentType="image/png"/>
  <Override PartName="/ppt/media/image95.png" ContentType="image/png"/>
  <Override PartName="/ppt/media/image113.png" ContentType="image/png"/>
  <Override PartName="/ppt/media/image29.png" ContentType="image/png"/>
  <Override PartName="/ppt/media/image94.png" ContentType="image/png"/>
  <Override PartName="/ppt/media/image112.png" ContentType="image/png"/>
  <Override PartName="/ppt/media/image137.png" ContentType="image/png"/>
  <Override PartName="/ppt/media/image28.png" ContentType="image/png"/>
  <Override PartName="/ppt/media/image84.png" ContentType="image/png"/>
  <Override PartName="/ppt/media/image102.png" ContentType="image/png"/>
  <Override PartName="/ppt/media/image3.png" ContentType="image/png"/>
  <Override PartName="/ppt/media/image1.png" ContentType="image/png"/>
  <Override PartName="/ppt/media/image100.png" ContentType="image/png"/>
  <Override PartName="/ppt/media/image82.png" ContentType="image/png"/>
  <Override PartName="/ppt/media/image83.png" ContentType="image/png"/>
  <Override PartName="/ppt/media/image2.png" ContentType="image/png"/>
  <Override PartName="/ppt/media/image101.png" ContentType="image/png"/>
  <Override PartName="/ppt/media/image7.png" ContentType="image/png"/>
  <Override PartName="/ppt/media/image106.png" ContentType="image/png"/>
  <Override PartName="/ppt/media/image88.png" ContentType="image/png"/>
  <Override PartName="/ppt/media/image63.png" ContentType="image/png"/>
  <Override PartName="/ppt/media/image8.png" ContentType="image/png"/>
  <Override PartName="/ppt/media/image107.png" ContentType="image/png"/>
  <Override PartName="/ppt/media/image89.png" ContentType="image/png"/>
  <Override PartName="/ppt/media/image64.png" ContentType="image/png"/>
  <Override PartName="/ppt/media/image9.png" ContentType="image/png"/>
  <Override PartName="/ppt/media/image108.png" ContentType="image/png"/>
  <Override PartName="/ppt/media/image36.png" ContentType="image/png"/>
  <Override PartName="/ppt/media/image120.png" ContentType="image/png"/>
  <Override PartName="/ppt/media/image11.png" ContentType="image/png"/>
  <Override PartName="/ppt/media/image35.png" ContentType="image/png"/>
  <Override PartName="/ppt/media/image10.png" ContentType="image/png"/>
  <Override PartName="/ppt/media/image34.png" ContentType="image/png"/>
  <Override PartName="/ppt/media/image59.png" ContentType="image/png"/>
  <Override PartName="/ppt/media/image33.png" ContentType="image/png"/>
  <Override PartName="/ppt/media/image58.png" ContentType="image/png"/>
  <Override PartName="/ppt/media/image32.png" ContentType="image/png"/>
  <Override PartName="/ppt/media/image57.png" ContentType="image/png"/>
  <Override PartName="/ppt/media/image31.png" ContentType="image/png"/>
  <Override PartName="/ppt/media/image56.png" ContentType="image/png"/>
  <Override PartName="/ppt/media/image30.png" ContentType="image/png"/>
  <Override PartName="/ppt/media/image55.png" ContentType="image/png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0FAB407E-BEC0-4376-BDD8-69CA230FE91E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sldImg"/>
          </p:nvPr>
        </p:nvSpPr>
        <p:spPr>
          <a:xfrm>
            <a:off x="1511280" y="1336680"/>
            <a:ext cx="4500000" cy="3569760"/>
          </a:xfrm>
          <a:prstGeom prst="rect">
            <a:avLst/>
          </a:prstGeom>
        </p:spPr>
      </p:sp>
      <p:sp>
        <p:nvSpPr>
          <p:cNvPr id="655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09840" cy="41713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656" name="CustomShape 3"/>
          <p:cNvSpPr/>
          <p:nvPr/>
        </p:nvSpPr>
        <p:spPr>
          <a:xfrm>
            <a:off x="4281480" y="10155240"/>
            <a:ext cx="3237840" cy="49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8092BD1-5305-46A3-A60C-2F163967E5B5}" type="slidenum"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png"/><Relationship Id="rId48" Type="http://schemas.openxmlformats.org/officeDocument/2006/relationships/image" Target="../media/image48.png"/><Relationship Id="rId49" Type="http://schemas.openxmlformats.org/officeDocument/2006/relationships/image" Target="../media/image49.png"/><Relationship Id="rId50" Type="http://schemas.openxmlformats.org/officeDocument/2006/relationships/image" Target="../media/image50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Relationship Id="rId53" Type="http://schemas.openxmlformats.org/officeDocument/2006/relationships/image" Target="../media/image53.png"/><Relationship Id="rId54" Type="http://schemas.openxmlformats.org/officeDocument/2006/relationships/image" Target="../media/image54.png"/><Relationship Id="rId55" Type="http://schemas.openxmlformats.org/officeDocument/2006/relationships/image" Target="../media/image55.png"/><Relationship Id="rId56" Type="http://schemas.openxmlformats.org/officeDocument/2006/relationships/image" Target="../media/image56.png"/><Relationship Id="rId57" Type="http://schemas.openxmlformats.org/officeDocument/2006/relationships/image" Target="../media/image57.png"/><Relationship Id="rId58" Type="http://schemas.openxmlformats.org/officeDocument/2006/relationships/slideLayout" Target="../slideLayouts/slideLayout1.xml"/><Relationship Id="rId59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image" Target="../media/image7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74.png"/><Relationship Id="rId18" Type="http://schemas.openxmlformats.org/officeDocument/2006/relationships/image" Target="../media/image75.png"/><Relationship Id="rId19" Type="http://schemas.openxmlformats.org/officeDocument/2006/relationships/image" Target="../media/image76.png"/><Relationship Id="rId20" Type="http://schemas.openxmlformats.org/officeDocument/2006/relationships/image" Target="../media/image77.png"/><Relationship Id="rId21" Type="http://schemas.openxmlformats.org/officeDocument/2006/relationships/image" Target="../media/image78.png"/><Relationship Id="rId22" Type="http://schemas.openxmlformats.org/officeDocument/2006/relationships/image" Target="../media/image79.png"/><Relationship Id="rId23" Type="http://schemas.openxmlformats.org/officeDocument/2006/relationships/image" Target="../media/image80.png"/><Relationship Id="rId24" Type="http://schemas.openxmlformats.org/officeDocument/2006/relationships/image" Target="../media/image81.png"/><Relationship Id="rId25" Type="http://schemas.openxmlformats.org/officeDocument/2006/relationships/image" Target="../media/image82.png"/><Relationship Id="rId26" Type="http://schemas.openxmlformats.org/officeDocument/2006/relationships/image" Target="../media/image83.png"/><Relationship Id="rId27" Type="http://schemas.openxmlformats.org/officeDocument/2006/relationships/image" Target="../media/image84.png"/><Relationship Id="rId28" Type="http://schemas.openxmlformats.org/officeDocument/2006/relationships/image" Target="../media/image85.png"/><Relationship Id="rId29" Type="http://schemas.openxmlformats.org/officeDocument/2006/relationships/image" Target="../media/image86.png"/><Relationship Id="rId30" Type="http://schemas.openxmlformats.org/officeDocument/2006/relationships/image" Target="../media/image87.png"/><Relationship Id="rId31" Type="http://schemas.openxmlformats.org/officeDocument/2006/relationships/image" Target="../media/image88.png"/><Relationship Id="rId32" Type="http://schemas.openxmlformats.org/officeDocument/2006/relationships/image" Target="../media/image89.png"/><Relationship Id="rId33" Type="http://schemas.openxmlformats.org/officeDocument/2006/relationships/image" Target="../media/image90.png"/><Relationship Id="rId34" Type="http://schemas.openxmlformats.org/officeDocument/2006/relationships/image" Target="../media/image91.png"/><Relationship Id="rId35" Type="http://schemas.openxmlformats.org/officeDocument/2006/relationships/image" Target="../media/image92.png"/><Relationship Id="rId36" Type="http://schemas.openxmlformats.org/officeDocument/2006/relationships/image" Target="../media/image93.png"/><Relationship Id="rId37" Type="http://schemas.openxmlformats.org/officeDocument/2006/relationships/image" Target="../media/image94.png"/><Relationship Id="rId38" Type="http://schemas.openxmlformats.org/officeDocument/2006/relationships/image" Target="../media/image95.png"/><Relationship Id="rId39" Type="http://schemas.openxmlformats.org/officeDocument/2006/relationships/image" Target="../media/image96.png"/><Relationship Id="rId40" Type="http://schemas.openxmlformats.org/officeDocument/2006/relationships/image" Target="../media/image97.png"/><Relationship Id="rId41" Type="http://schemas.openxmlformats.org/officeDocument/2006/relationships/image" Target="../media/image98.png"/><Relationship Id="rId42" Type="http://schemas.openxmlformats.org/officeDocument/2006/relationships/image" Target="../media/image99.png"/><Relationship Id="rId43" Type="http://schemas.openxmlformats.org/officeDocument/2006/relationships/image" Target="../media/image100.png"/><Relationship Id="rId44" Type="http://schemas.openxmlformats.org/officeDocument/2006/relationships/image" Target="../media/image101.png"/><Relationship Id="rId45" Type="http://schemas.openxmlformats.org/officeDocument/2006/relationships/image" Target="../media/image102.png"/><Relationship Id="rId46" Type="http://schemas.openxmlformats.org/officeDocument/2006/relationships/image" Target="../media/image103.png"/><Relationship Id="rId47" Type="http://schemas.openxmlformats.org/officeDocument/2006/relationships/image" Target="../media/image104.png"/><Relationship Id="rId48" Type="http://schemas.openxmlformats.org/officeDocument/2006/relationships/image" Target="../media/image105.png"/><Relationship Id="rId49" Type="http://schemas.openxmlformats.org/officeDocument/2006/relationships/image" Target="../media/image106.png"/><Relationship Id="rId50" Type="http://schemas.openxmlformats.org/officeDocument/2006/relationships/image" Target="../media/image107.png"/><Relationship Id="rId51" Type="http://schemas.openxmlformats.org/officeDocument/2006/relationships/image" Target="../media/image108.png"/><Relationship Id="rId52" Type="http://schemas.openxmlformats.org/officeDocument/2006/relationships/image" Target="../media/image109.png"/><Relationship Id="rId53" Type="http://schemas.openxmlformats.org/officeDocument/2006/relationships/image" Target="../media/image110.png"/><Relationship Id="rId54" Type="http://schemas.openxmlformats.org/officeDocument/2006/relationships/image" Target="../media/image111.png"/><Relationship Id="rId55" Type="http://schemas.openxmlformats.org/officeDocument/2006/relationships/image" Target="../media/image112.png"/><Relationship Id="rId56" Type="http://schemas.openxmlformats.org/officeDocument/2006/relationships/image" Target="../media/image113.png"/><Relationship Id="rId57" Type="http://schemas.openxmlformats.org/officeDocument/2006/relationships/image" Target="../media/image114.png"/><Relationship Id="rId58" Type="http://schemas.openxmlformats.org/officeDocument/2006/relationships/image" Target="../media/image115.png"/><Relationship Id="rId59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6.png"/><Relationship Id="rId2" Type="http://schemas.openxmlformats.org/officeDocument/2006/relationships/image" Target="../media/image117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1.png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6.png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130.pn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1.png"/><Relationship Id="rId2" Type="http://schemas.openxmlformats.org/officeDocument/2006/relationships/image" Target="../media/image132.png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6.png"/><Relationship Id="rId2" Type="http://schemas.openxmlformats.org/officeDocument/2006/relationships/image" Target="../media/image137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0" y="540000"/>
            <a:ext cx="10090440" cy="5218920"/>
          </a:xfrm>
          <a:prstGeom prst="rect">
            <a:avLst/>
          </a:prstGeom>
          <a:ln w="0"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-10800" y="-21600"/>
            <a:ext cx="10084320" cy="70164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9600" rIns="39600" tIns="19800" bIns="19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ИНФОРМАЦИОННЫЕ МАТЕРИАЛЫ ПО ОСАДКАМ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НА ТЕРРИТОРИИ ЛЕНИНГРАДСКОЙ ОБЛАСТИ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(РИСК НАРУШЕНИЯ ЭЛЕКТРОСНАБЖЕНИЯ НА 19.07.2023)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9897120" y="2875320"/>
            <a:ext cx="1693440" cy="20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3"/>
          <p:cNvSpPr/>
          <p:nvPr/>
        </p:nvSpPr>
        <p:spPr>
          <a:xfrm>
            <a:off x="10360440" y="3074040"/>
            <a:ext cx="1937880" cy="20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4"/>
          <p:cNvSpPr/>
          <p:nvPr/>
        </p:nvSpPr>
        <p:spPr>
          <a:xfrm>
            <a:off x="8399880" y="5032080"/>
            <a:ext cx="1659960" cy="63864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2680" rIns="2268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ГУ МЧС России по Ленинградской области</a:t>
            </a:r>
            <a:r>
              <a:rPr b="0" i="1" lang="ru-RU" sz="7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АРМ №9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17:00 18.07.2023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Исп. Михеева В.В.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Тел. 39301-251</a:t>
            </a:r>
            <a:endParaRPr b="0" lang="ru-RU" sz="700" spc="-1" strike="noStrike">
              <a:latin typeface="Arial"/>
            </a:endParaRPr>
          </a:p>
        </p:txBody>
      </p:sp>
      <p:pic>
        <p:nvPicPr>
          <p:cNvPr id="87" name="Picture 51" descr=""/>
          <p:cNvPicPr/>
          <p:nvPr/>
        </p:nvPicPr>
        <p:blipFill>
          <a:blip r:embed="rId2"/>
          <a:stretch/>
        </p:blipFill>
        <p:spPr>
          <a:xfrm>
            <a:off x="4238640" y="2576880"/>
            <a:ext cx="1798560" cy="181080"/>
          </a:xfrm>
          <a:prstGeom prst="rect">
            <a:avLst/>
          </a:prstGeom>
          <a:ln w="0">
            <a:noFill/>
          </a:ln>
        </p:spPr>
      </p:pic>
      <p:sp>
        <p:nvSpPr>
          <p:cNvPr id="88" name="CustomShape 5"/>
          <p:cNvSpPr/>
          <p:nvPr/>
        </p:nvSpPr>
        <p:spPr>
          <a:xfrm>
            <a:off x="4481640" y="2805120"/>
            <a:ext cx="929880" cy="9828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544,4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649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89" name="CustomShape 6"/>
          <p:cNvSpPr/>
          <p:nvPr/>
        </p:nvSpPr>
        <p:spPr>
          <a:xfrm>
            <a:off x="4484880" y="2941200"/>
            <a:ext cx="93744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22543/90174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90" name="Picture 56" descr=""/>
          <p:cNvPicPr/>
          <p:nvPr/>
        </p:nvPicPr>
        <p:blipFill>
          <a:blip r:embed="rId3"/>
          <a:stretch/>
        </p:blipFill>
        <p:spPr>
          <a:xfrm>
            <a:off x="4529880" y="3081240"/>
            <a:ext cx="486000" cy="185400"/>
          </a:xfrm>
          <a:prstGeom prst="rect">
            <a:avLst/>
          </a:prstGeom>
          <a:ln w="0">
            <a:noFill/>
          </a:ln>
        </p:spPr>
      </p:pic>
      <p:sp>
        <p:nvSpPr>
          <p:cNvPr id="91" name="CustomShape 7"/>
          <p:cNvSpPr/>
          <p:nvPr/>
        </p:nvSpPr>
        <p:spPr>
          <a:xfrm>
            <a:off x="4696920" y="3117240"/>
            <a:ext cx="17496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92" name="Picture 59" descr=""/>
          <p:cNvPicPr/>
          <p:nvPr/>
        </p:nvPicPr>
        <p:blipFill>
          <a:blip r:embed="rId4"/>
          <a:stretch/>
        </p:blipFill>
        <p:spPr>
          <a:xfrm>
            <a:off x="4911120" y="3081240"/>
            <a:ext cx="478800" cy="185400"/>
          </a:xfrm>
          <a:prstGeom prst="rect">
            <a:avLst/>
          </a:prstGeom>
          <a:ln w="0">
            <a:noFill/>
          </a:ln>
        </p:spPr>
      </p:pic>
      <p:sp>
        <p:nvSpPr>
          <p:cNvPr id="93" name="CustomShape 8"/>
          <p:cNvSpPr/>
          <p:nvPr/>
        </p:nvSpPr>
        <p:spPr>
          <a:xfrm>
            <a:off x="5091120" y="311724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94" name="CustomShape 9"/>
          <p:cNvSpPr/>
          <p:nvPr/>
        </p:nvSpPr>
        <p:spPr>
          <a:xfrm>
            <a:off x="5293440" y="2807280"/>
            <a:ext cx="208080" cy="9828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95" name="Picture 67" descr=""/>
          <p:cNvPicPr/>
          <p:nvPr/>
        </p:nvPicPr>
        <p:blipFill>
          <a:blip r:embed="rId5"/>
          <a:stretch/>
        </p:blipFill>
        <p:spPr>
          <a:xfrm>
            <a:off x="745200" y="1213560"/>
            <a:ext cx="1670400" cy="181080"/>
          </a:xfrm>
          <a:prstGeom prst="rect">
            <a:avLst/>
          </a:prstGeom>
          <a:ln w="0">
            <a:noFill/>
          </a:ln>
        </p:spPr>
      </p:pic>
      <p:sp>
        <p:nvSpPr>
          <p:cNvPr id="96" name="CustomShape 10"/>
          <p:cNvSpPr/>
          <p:nvPr/>
        </p:nvSpPr>
        <p:spPr>
          <a:xfrm>
            <a:off x="846720" y="1153080"/>
            <a:ext cx="167004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Выборгский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97" name="CustomShape 11"/>
          <p:cNvSpPr/>
          <p:nvPr/>
        </p:nvSpPr>
        <p:spPr>
          <a:xfrm>
            <a:off x="1098360" y="1458360"/>
            <a:ext cx="968400" cy="9828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3556,4/1374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98" name="CustomShape 12"/>
          <p:cNvSpPr/>
          <p:nvPr/>
        </p:nvSpPr>
        <p:spPr>
          <a:xfrm>
            <a:off x="1099440" y="1594440"/>
            <a:ext cx="93924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50309/171239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99" name="Picture 72" descr=""/>
          <p:cNvPicPr/>
          <p:nvPr/>
        </p:nvPicPr>
        <p:blipFill>
          <a:blip r:embed="rId6"/>
          <a:stretch/>
        </p:blipFill>
        <p:spPr>
          <a:xfrm>
            <a:off x="1152360" y="1731960"/>
            <a:ext cx="478080" cy="185400"/>
          </a:xfrm>
          <a:prstGeom prst="rect">
            <a:avLst/>
          </a:prstGeom>
          <a:ln w="0">
            <a:noFill/>
          </a:ln>
        </p:spPr>
      </p:pic>
      <p:sp>
        <p:nvSpPr>
          <p:cNvPr id="100" name="CustomShape 13"/>
          <p:cNvSpPr/>
          <p:nvPr/>
        </p:nvSpPr>
        <p:spPr>
          <a:xfrm>
            <a:off x="1311120" y="1753200"/>
            <a:ext cx="17496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101" name="Picture 75" descr=""/>
          <p:cNvPicPr/>
          <p:nvPr/>
        </p:nvPicPr>
        <p:blipFill>
          <a:blip r:embed="rId7"/>
          <a:stretch/>
        </p:blipFill>
        <p:spPr>
          <a:xfrm>
            <a:off x="1525680" y="1734840"/>
            <a:ext cx="479520" cy="185400"/>
          </a:xfrm>
          <a:prstGeom prst="rect">
            <a:avLst/>
          </a:prstGeom>
          <a:ln w="0">
            <a:noFill/>
          </a:ln>
        </p:spPr>
      </p:pic>
      <p:sp>
        <p:nvSpPr>
          <p:cNvPr id="102" name="CustomShape 14"/>
          <p:cNvSpPr/>
          <p:nvPr/>
        </p:nvSpPr>
        <p:spPr>
          <a:xfrm>
            <a:off x="1525680" y="1661760"/>
            <a:ext cx="4806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03" name="CustomShape 15"/>
          <p:cNvSpPr/>
          <p:nvPr/>
        </p:nvSpPr>
        <p:spPr>
          <a:xfrm>
            <a:off x="2091240" y="1460520"/>
            <a:ext cx="267840" cy="9756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63%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04" name="Picture 80" descr=""/>
          <p:cNvPicPr/>
          <p:nvPr/>
        </p:nvPicPr>
        <p:blipFill>
          <a:blip r:embed="rId8"/>
          <a:stretch/>
        </p:blipFill>
        <p:spPr>
          <a:xfrm>
            <a:off x="4860000" y="1080000"/>
            <a:ext cx="1797120" cy="181800"/>
          </a:xfrm>
          <a:prstGeom prst="rect">
            <a:avLst/>
          </a:prstGeom>
          <a:ln w="0">
            <a:noFill/>
          </a:ln>
        </p:spPr>
      </p:pic>
      <p:sp>
        <p:nvSpPr>
          <p:cNvPr id="105" name="CustomShape 16"/>
          <p:cNvSpPr/>
          <p:nvPr/>
        </p:nvSpPr>
        <p:spPr>
          <a:xfrm>
            <a:off x="5213520" y="1324440"/>
            <a:ext cx="928080" cy="9828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1491,1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357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106" name="CustomShape 17"/>
          <p:cNvSpPr/>
          <p:nvPr/>
        </p:nvSpPr>
        <p:spPr>
          <a:xfrm>
            <a:off x="5214600" y="1460520"/>
            <a:ext cx="93600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7229/23916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07" name="Picture 85" descr=""/>
          <p:cNvPicPr/>
          <p:nvPr/>
        </p:nvPicPr>
        <p:blipFill>
          <a:blip r:embed="rId9"/>
          <a:stretch/>
        </p:blipFill>
        <p:spPr>
          <a:xfrm>
            <a:off x="5288040" y="1598400"/>
            <a:ext cx="477720" cy="185040"/>
          </a:xfrm>
          <a:prstGeom prst="rect">
            <a:avLst/>
          </a:prstGeom>
          <a:ln w="0">
            <a:noFill/>
          </a:ln>
        </p:spPr>
      </p:pic>
      <p:sp>
        <p:nvSpPr>
          <p:cNvPr id="108" name="CustomShape 18"/>
          <p:cNvSpPr/>
          <p:nvPr/>
        </p:nvSpPr>
        <p:spPr>
          <a:xfrm>
            <a:off x="5436000" y="1529640"/>
            <a:ext cx="4788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20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109" name="Picture 88" descr=""/>
          <p:cNvPicPr/>
          <p:nvPr/>
        </p:nvPicPr>
        <p:blipFill>
          <a:blip r:embed="rId10"/>
          <a:stretch/>
        </p:blipFill>
        <p:spPr>
          <a:xfrm>
            <a:off x="5637240" y="1598400"/>
            <a:ext cx="477720" cy="186480"/>
          </a:xfrm>
          <a:prstGeom prst="rect">
            <a:avLst/>
          </a:prstGeom>
          <a:ln w="0">
            <a:noFill/>
          </a:ln>
        </p:spPr>
      </p:pic>
      <p:sp>
        <p:nvSpPr>
          <p:cNvPr id="110" name="CustomShape 19"/>
          <p:cNvSpPr/>
          <p:nvPr/>
        </p:nvSpPr>
        <p:spPr>
          <a:xfrm>
            <a:off x="5643000" y="1528560"/>
            <a:ext cx="4788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11" name="CustomShape 20"/>
          <p:cNvSpPr/>
          <p:nvPr/>
        </p:nvSpPr>
        <p:spPr>
          <a:xfrm>
            <a:off x="6133680" y="1311480"/>
            <a:ext cx="295920" cy="9756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12" name="Picture 93" descr=""/>
          <p:cNvPicPr/>
          <p:nvPr/>
        </p:nvPicPr>
        <p:blipFill>
          <a:blip r:embed="rId11"/>
          <a:stretch/>
        </p:blipFill>
        <p:spPr>
          <a:xfrm>
            <a:off x="2176920" y="852840"/>
            <a:ext cx="1671840" cy="185400"/>
          </a:xfrm>
          <a:prstGeom prst="rect">
            <a:avLst/>
          </a:prstGeom>
          <a:ln w="0">
            <a:noFill/>
          </a:ln>
        </p:spPr>
      </p:pic>
      <p:sp>
        <p:nvSpPr>
          <p:cNvPr id="113" name="CustomShape 21"/>
          <p:cNvSpPr/>
          <p:nvPr/>
        </p:nvSpPr>
        <p:spPr>
          <a:xfrm>
            <a:off x="2450880" y="781920"/>
            <a:ext cx="166716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Приозерский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14" name="CustomShape 22"/>
          <p:cNvSpPr/>
          <p:nvPr/>
        </p:nvSpPr>
        <p:spPr>
          <a:xfrm>
            <a:off x="2567160" y="1097640"/>
            <a:ext cx="928080" cy="9828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1254,7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495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115" name="CustomShape 23"/>
          <p:cNvSpPr/>
          <p:nvPr/>
        </p:nvSpPr>
        <p:spPr>
          <a:xfrm>
            <a:off x="2567160" y="1233360"/>
            <a:ext cx="93600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5425/61702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16" name="Picture 98" descr=""/>
          <p:cNvPicPr/>
          <p:nvPr/>
        </p:nvPicPr>
        <p:blipFill>
          <a:blip r:embed="rId12"/>
          <a:stretch/>
        </p:blipFill>
        <p:spPr>
          <a:xfrm>
            <a:off x="2601360" y="1373400"/>
            <a:ext cx="477720" cy="185400"/>
          </a:xfrm>
          <a:prstGeom prst="rect">
            <a:avLst/>
          </a:prstGeom>
          <a:ln w="0">
            <a:noFill/>
          </a:ln>
        </p:spPr>
      </p:pic>
      <p:sp>
        <p:nvSpPr>
          <p:cNvPr id="117" name="CustomShape 24"/>
          <p:cNvSpPr/>
          <p:nvPr/>
        </p:nvSpPr>
        <p:spPr>
          <a:xfrm>
            <a:off x="2798640" y="1312560"/>
            <a:ext cx="4788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118" name="Picture 101" descr=""/>
          <p:cNvPicPr/>
          <p:nvPr/>
        </p:nvPicPr>
        <p:blipFill>
          <a:blip r:embed="rId13"/>
          <a:stretch/>
        </p:blipFill>
        <p:spPr>
          <a:xfrm>
            <a:off x="2990160" y="1373400"/>
            <a:ext cx="476280" cy="185400"/>
          </a:xfrm>
          <a:prstGeom prst="rect">
            <a:avLst/>
          </a:prstGeom>
          <a:ln w="0">
            <a:noFill/>
          </a:ln>
        </p:spPr>
      </p:pic>
      <p:sp>
        <p:nvSpPr>
          <p:cNvPr id="119" name="CustomShape 25"/>
          <p:cNvSpPr/>
          <p:nvPr/>
        </p:nvSpPr>
        <p:spPr>
          <a:xfrm>
            <a:off x="3062160" y="1301760"/>
            <a:ext cx="4788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20" name="CustomShape 26"/>
          <p:cNvSpPr/>
          <p:nvPr/>
        </p:nvSpPr>
        <p:spPr>
          <a:xfrm>
            <a:off x="3375720" y="1099800"/>
            <a:ext cx="267480" cy="9828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21" name="Picture 106" descr=""/>
          <p:cNvPicPr/>
          <p:nvPr/>
        </p:nvPicPr>
        <p:blipFill>
          <a:blip r:embed="rId14"/>
          <a:stretch/>
        </p:blipFill>
        <p:spPr>
          <a:xfrm>
            <a:off x="6120000" y="933840"/>
            <a:ext cx="1795320" cy="181080"/>
          </a:xfrm>
          <a:prstGeom prst="rect">
            <a:avLst/>
          </a:prstGeom>
          <a:ln w="0">
            <a:noFill/>
          </a:ln>
        </p:spPr>
      </p:pic>
      <p:sp>
        <p:nvSpPr>
          <p:cNvPr id="122" name="CustomShape 27"/>
          <p:cNvSpPr/>
          <p:nvPr/>
        </p:nvSpPr>
        <p:spPr>
          <a:xfrm>
            <a:off x="6612840" y="1179360"/>
            <a:ext cx="932400" cy="9828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369,5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244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123" name="CustomShape 28"/>
          <p:cNvSpPr/>
          <p:nvPr/>
        </p:nvSpPr>
        <p:spPr>
          <a:xfrm>
            <a:off x="6614280" y="1315440"/>
            <a:ext cx="94032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24" name="Picture 111" descr=""/>
          <p:cNvPicPr/>
          <p:nvPr/>
        </p:nvPicPr>
        <p:blipFill>
          <a:blip r:embed="rId15"/>
          <a:stretch/>
        </p:blipFill>
        <p:spPr>
          <a:xfrm>
            <a:off x="6660720" y="1458720"/>
            <a:ext cx="478800" cy="178920"/>
          </a:xfrm>
          <a:prstGeom prst="rect">
            <a:avLst/>
          </a:prstGeom>
          <a:ln w="0">
            <a:noFill/>
          </a:ln>
        </p:spPr>
      </p:pic>
      <p:sp>
        <p:nvSpPr>
          <p:cNvPr id="125" name="CustomShape 29"/>
          <p:cNvSpPr/>
          <p:nvPr/>
        </p:nvSpPr>
        <p:spPr>
          <a:xfrm>
            <a:off x="6839640" y="1403640"/>
            <a:ext cx="4788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126" name="Picture 114" descr=""/>
          <p:cNvPicPr/>
          <p:nvPr/>
        </p:nvPicPr>
        <p:blipFill>
          <a:blip r:embed="rId16"/>
          <a:stretch/>
        </p:blipFill>
        <p:spPr>
          <a:xfrm>
            <a:off x="7037280" y="1451880"/>
            <a:ext cx="487800" cy="185400"/>
          </a:xfrm>
          <a:prstGeom prst="rect">
            <a:avLst/>
          </a:prstGeom>
          <a:ln w="0">
            <a:noFill/>
          </a:ln>
        </p:spPr>
      </p:pic>
      <p:sp>
        <p:nvSpPr>
          <p:cNvPr id="127" name="CustomShape 30"/>
          <p:cNvSpPr/>
          <p:nvPr/>
        </p:nvSpPr>
        <p:spPr>
          <a:xfrm>
            <a:off x="7070760" y="1403640"/>
            <a:ext cx="48384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28" name="CustomShape 31"/>
          <p:cNvSpPr/>
          <p:nvPr/>
        </p:nvSpPr>
        <p:spPr>
          <a:xfrm>
            <a:off x="7425720" y="1181520"/>
            <a:ext cx="261720" cy="9756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29" name="Picture 119" descr=""/>
          <p:cNvPicPr/>
          <p:nvPr/>
        </p:nvPicPr>
        <p:blipFill>
          <a:blip r:embed="rId17"/>
          <a:stretch/>
        </p:blipFill>
        <p:spPr>
          <a:xfrm>
            <a:off x="2880360" y="2196720"/>
            <a:ext cx="1797480" cy="180360"/>
          </a:xfrm>
          <a:prstGeom prst="rect">
            <a:avLst/>
          </a:prstGeom>
          <a:ln w="0">
            <a:noFill/>
          </a:ln>
        </p:spPr>
      </p:pic>
      <p:sp>
        <p:nvSpPr>
          <p:cNvPr id="130" name="CustomShape 32"/>
          <p:cNvSpPr/>
          <p:nvPr/>
        </p:nvSpPr>
        <p:spPr>
          <a:xfrm>
            <a:off x="3232080" y="2441160"/>
            <a:ext cx="932400" cy="9972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2223,5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14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131" name="CustomShape 33"/>
          <p:cNvSpPr/>
          <p:nvPr/>
        </p:nvSpPr>
        <p:spPr>
          <a:xfrm>
            <a:off x="3232080" y="2576160"/>
            <a:ext cx="942120" cy="993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26424/105693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32" name="Picture 124" descr=""/>
          <p:cNvPicPr/>
          <p:nvPr/>
        </p:nvPicPr>
        <p:blipFill>
          <a:blip r:embed="rId18"/>
          <a:stretch/>
        </p:blipFill>
        <p:spPr>
          <a:xfrm>
            <a:off x="3278520" y="2719080"/>
            <a:ext cx="487800" cy="184680"/>
          </a:xfrm>
          <a:prstGeom prst="rect">
            <a:avLst/>
          </a:prstGeom>
          <a:ln w="0">
            <a:noFill/>
          </a:ln>
        </p:spPr>
      </p:pic>
      <p:sp>
        <p:nvSpPr>
          <p:cNvPr id="133" name="CustomShape 34"/>
          <p:cNvSpPr/>
          <p:nvPr/>
        </p:nvSpPr>
        <p:spPr>
          <a:xfrm>
            <a:off x="3387600" y="2645640"/>
            <a:ext cx="48528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134" name="Picture 127" descr=""/>
          <p:cNvPicPr/>
          <p:nvPr/>
        </p:nvPicPr>
        <p:blipFill>
          <a:blip r:embed="rId19"/>
          <a:stretch/>
        </p:blipFill>
        <p:spPr>
          <a:xfrm>
            <a:off x="3663000" y="2719080"/>
            <a:ext cx="479880" cy="177840"/>
          </a:xfrm>
          <a:prstGeom prst="rect">
            <a:avLst/>
          </a:prstGeom>
          <a:ln w="0">
            <a:noFill/>
          </a:ln>
        </p:spPr>
      </p:pic>
      <p:sp>
        <p:nvSpPr>
          <p:cNvPr id="135" name="CustomShape 35"/>
          <p:cNvSpPr/>
          <p:nvPr/>
        </p:nvSpPr>
        <p:spPr>
          <a:xfrm>
            <a:off x="3659400" y="2645640"/>
            <a:ext cx="48384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36" name="CustomShape 36"/>
          <p:cNvSpPr/>
          <p:nvPr/>
        </p:nvSpPr>
        <p:spPr>
          <a:xfrm>
            <a:off x="4046400" y="2443320"/>
            <a:ext cx="218160" cy="9972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37" name="Picture 132" descr=""/>
          <p:cNvPicPr/>
          <p:nvPr/>
        </p:nvPicPr>
        <p:blipFill>
          <a:blip r:embed="rId20"/>
          <a:stretch/>
        </p:blipFill>
        <p:spPr>
          <a:xfrm>
            <a:off x="2160000" y="1561320"/>
            <a:ext cx="1797120" cy="180720"/>
          </a:xfrm>
          <a:prstGeom prst="rect">
            <a:avLst/>
          </a:prstGeom>
          <a:ln w="0">
            <a:noFill/>
          </a:ln>
        </p:spPr>
      </p:pic>
      <p:sp>
        <p:nvSpPr>
          <p:cNvPr id="138" name="CustomShape 37"/>
          <p:cNvSpPr/>
          <p:nvPr/>
        </p:nvSpPr>
        <p:spPr>
          <a:xfrm>
            <a:off x="2340000" y="1481760"/>
            <a:ext cx="179388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Всеволожский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39" name="CustomShape 38"/>
          <p:cNvSpPr/>
          <p:nvPr/>
        </p:nvSpPr>
        <p:spPr>
          <a:xfrm>
            <a:off x="2513520" y="1804680"/>
            <a:ext cx="928080" cy="9828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2565,3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1432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140" name="CustomShape 39"/>
          <p:cNvSpPr/>
          <p:nvPr/>
        </p:nvSpPr>
        <p:spPr>
          <a:xfrm>
            <a:off x="2514600" y="1940760"/>
            <a:ext cx="93600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33630/354723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41" name="Picture 137" descr=""/>
          <p:cNvPicPr/>
          <p:nvPr/>
        </p:nvPicPr>
        <p:blipFill>
          <a:blip r:embed="rId21"/>
          <a:stretch/>
        </p:blipFill>
        <p:spPr>
          <a:xfrm>
            <a:off x="2564280" y="2078280"/>
            <a:ext cx="477720" cy="185040"/>
          </a:xfrm>
          <a:prstGeom prst="rect">
            <a:avLst/>
          </a:prstGeom>
          <a:ln w="0">
            <a:noFill/>
          </a:ln>
        </p:spPr>
      </p:pic>
      <p:sp>
        <p:nvSpPr>
          <p:cNvPr id="142" name="CustomShape 40"/>
          <p:cNvSpPr/>
          <p:nvPr/>
        </p:nvSpPr>
        <p:spPr>
          <a:xfrm>
            <a:off x="2723760" y="2088360"/>
            <a:ext cx="17496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143" name="Picture 140" descr=""/>
          <p:cNvPicPr/>
          <p:nvPr/>
        </p:nvPicPr>
        <p:blipFill>
          <a:blip r:embed="rId22"/>
          <a:stretch/>
        </p:blipFill>
        <p:spPr>
          <a:xfrm>
            <a:off x="2937240" y="2078280"/>
            <a:ext cx="485640" cy="186480"/>
          </a:xfrm>
          <a:prstGeom prst="rect">
            <a:avLst/>
          </a:prstGeom>
          <a:ln w="0">
            <a:noFill/>
          </a:ln>
        </p:spPr>
      </p:pic>
      <p:sp>
        <p:nvSpPr>
          <p:cNvPr id="144" name="CustomShape 41"/>
          <p:cNvSpPr/>
          <p:nvPr/>
        </p:nvSpPr>
        <p:spPr>
          <a:xfrm>
            <a:off x="2944800" y="2018160"/>
            <a:ext cx="48204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45" name="CustomShape 42"/>
          <p:cNvSpPr/>
          <p:nvPr/>
        </p:nvSpPr>
        <p:spPr>
          <a:xfrm>
            <a:off x="3324600" y="1806840"/>
            <a:ext cx="206280" cy="9756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46" name="Picture 145" descr=""/>
          <p:cNvPicPr/>
          <p:nvPr/>
        </p:nvPicPr>
        <p:blipFill>
          <a:blip r:embed="rId23"/>
          <a:stretch/>
        </p:blipFill>
        <p:spPr>
          <a:xfrm>
            <a:off x="5219640" y="2328120"/>
            <a:ext cx="1797120" cy="185040"/>
          </a:xfrm>
          <a:prstGeom prst="rect">
            <a:avLst/>
          </a:prstGeom>
          <a:ln w="0">
            <a:noFill/>
          </a:ln>
        </p:spPr>
      </p:pic>
      <p:sp>
        <p:nvSpPr>
          <p:cNvPr id="147" name="CustomShape 43"/>
          <p:cNvSpPr/>
          <p:nvPr/>
        </p:nvSpPr>
        <p:spPr>
          <a:xfrm>
            <a:off x="5605920" y="2566800"/>
            <a:ext cx="928080" cy="9828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1233,7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394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48" name="Picture 158" descr=""/>
          <p:cNvPicPr/>
          <p:nvPr/>
        </p:nvPicPr>
        <p:blipFill>
          <a:blip r:embed="rId24"/>
          <a:stretch/>
        </p:blipFill>
        <p:spPr>
          <a:xfrm>
            <a:off x="4890960" y="3310560"/>
            <a:ext cx="1798560" cy="181440"/>
          </a:xfrm>
          <a:prstGeom prst="rect">
            <a:avLst/>
          </a:prstGeom>
          <a:ln w="0">
            <a:noFill/>
          </a:ln>
        </p:spPr>
      </p:pic>
      <p:sp>
        <p:nvSpPr>
          <p:cNvPr id="149" name="CustomShape 44"/>
          <p:cNvSpPr/>
          <p:nvPr/>
        </p:nvSpPr>
        <p:spPr>
          <a:xfrm>
            <a:off x="5278320" y="3489120"/>
            <a:ext cx="929880" cy="9864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963,9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362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150" name="CustomShape 45"/>
          <p:cNvSpPr/>
          <p:nvPr/>
        </p:nvSpPr>
        <p:spPr>
          <a:xfrm>
            <a:off x="5278320" y="3625200"/>
            <a:ext cx="937800" cy="9972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12504/50019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51" name="Picture 163" descr=""/>
          <p:cNvPicPr/>
          <p:nvPr/>
        </p:nvPicPr>
        <p:blipFill>
          <a:blip r:embed="rId25"/>
          <a:stretch/>
        </p:blipFill>
        <p:spPr>
          <a:xfrm>
            <a:off x="5301360" y="3758400"/>
            <a:ext cx="485640" cy="18576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171" descr=""/>
          <p:cNvPicPr/>
          <p:nvPr/>
        </p:nvPicPr>
        <p:blipFill>
          <a:blip r:embed="rId26"/>
          <a:stretch/>
        </p:blipFill>
        <p:spPr>
          <a:xfrm>
            <a:off x="4140000" y="3844440"/>
            <a:ext cx="1795680" cy="181080"/>
          </a:xfrm>
          <a:prstGeom prst="rect">
            <a:avLst/>
          </a:prstGeom>
          <a:ln w="0">
            <a:noFill/>
          </a:ln>
        </p:spPr>
      </p:pic>
      <p:sp>
        <p:nvSpPr>
          <p:cNvPr id="153" name="CustomShape 46"/>
          <p:cNvSpPr/>
          <p:nvPr/>
        </p:nvSpPr>
        <p:spPr>
          <a:xfrm>
            <a:off x="4452840" y="4072320"/>
            <a:ext cx="929880" cy="9864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366,571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302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154" name="CustomShape 47"/>
          <p:cNvSpPr/>
          <p:nvPr/>
        </p:nvSpPr>
        <p:spPr>
          <a:xfrm>
            <a:off x="4452840" y="4209840"/>
            <a:ext cx="93924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5614/62456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55" name="Picture 176" descr=""/>
          <p:cNvPicPr/>
          <p:nvPr/>
        </p:nvPicPr>
        <p:blipFill>
          <a:blip r:embed="rId27"/>
          <a:stretch/>
        </p:blipFill>
        <p:spPr>
          <a:xfrm>
            <a:off x="4502160" y="4352040"/>
            <a:ext cx="479160" cy="179640"/>
          </a:xfrm>
          <a:prstGeom prst="rect">
            <a:avLst/>
          </a:prstGeom>
          <a:ln w="0">
            <a:noFill/>
          </a:ln>
        </p:spPr>
      </p:pic>
      <p:sp>
        <p:nvSpPr>
          <p:cNvPr id="156" name="CustomShape 48"/>
          <p:cNvSpPr/>
          <p:nvPr/>
        </p:nvSpPr>
        <p:spPr>
          <a:xfrm>
            <a:off x="4646160" y="4365720"/>
            <a:ext cx="17496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157" name="Picture 179" descr=""/>
          <p:cNvPicPr/>
          <p:nvPr/>
        </p:nvPicPr>
        <p:blipFill>
          <a:blip r:embed="rId28"/>
          <a:stretch/>
        </p:blipFill>
        <p:spPr>
          <a:xfrm>
            <a:off x="4876920" y="4353120"/>
            <a:ext cx="486720" cy="179640"/>
          </a:xfrm>
          <a:prstGeom prst="rect">
            <a:avLst/>
          </a:prstGeom>
          <a:ln w="0">
            <a:noFill/>
          </a:ln>
        </p:spPr>
      </p:pic>
      <p:sp>
        <p:nvSpPr>
          <p:cNvPr id="158" name="CustomShape 49"/>
          <p:cNvSpPr/>
          <p:nvPr/>
        </p:nvSpPr>
        <p:spPr>
          <a:xfrm>
            <a:off x="5038560" y="437328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59" name="CustomShape 50"/>
          <p:cNvSpPr/>
          <p:nvPr/>
        </p:nvSpPr>
        <p:spPr>
          <a:xfrm>
            <a:off x="5264640" y="4074480"/>
            <a:ext cx="234000" cy="9864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60" name="Picture 184" descr=""/>
          <p:cNvPicPr/>
          <p:nvPr/>
        </p:nvPicPr>
        <p:blipFill>
          <a:blip r:embed="rId29"/>
          <a:stretch/>
        </p:blipFill>
        <p:spPr>
          <a:xfrm>
            <a:off x="2878200" y="3135240"/>
            <a:ext cx="1798560" cy="181440"/>
          </a:xfrm>
          <a:prstGeom prst="rect">
            <a:avLst/>
          </a:prstGeom>
          <a:ln w="0">
            <a:noFill/>
          </a:ln>
        </p:spPr>
      </p:pic>
      <p:sp>
        <p:nvSpPr>
          <p:cNvPr id="161" name="CustomShape 51"/>
          <p:cNvSpPr/>
          <p:nvPr/>
        </p:nvSpPr>
        <p:spPr>
          <a:xfrm>
            <a:off x="3193920" y="3381120"/>
            <a:ext cx="929880" cy="993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2545,6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736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162" name="CustomShape 52"/>
          <p:cNvSpPr/>
          <p:nvPr/>
        </p:nvSpPr>
        <p:spPr>
          <a:xfrm>
            <a:off x="3232440" y="3516840"/>
            <a:ext cx="937800" cy="9972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32440/129761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63" name="Picture 189" descr=""/>
          <p:cNvPicPr/>
          <p:nvPr/>
        </p:nvPicPr>
        <p:blipFill>
          <a:blip r:embed="rId30"/>
          <a:stretch/>
        </p:blipFill>
        <p:spPr>
          <a:xfrm>
            <a:off x="3263040" y="3655440"/>
            <a:ext cx="478440" cy="178920"/>
          </a:xfrm>
          <a:prstGeom prst="rect">
            <a:avLst/>
          </a:prstGeom>
          <a:ln w="0">
            <a:noFill/>
          </a:ln>
        </p:spPr>
      </p:pic>
      <p:pic>
        <p:nvPicPr>
          <p:cNvPr id="164" name="Picture 192" descr=""/>
          <p:cNvPicPr/>
          <p:nvPr/>
        </p:nvPicPr>
        <p:blipFill>
          <a:blip r:embed="rId31"/>
          <a:stretch/>
        </p:blipFill>
        <p:spPr>
          <a:xfrm>
            <a:off x="3656160" y="3661200"/>
            <a:ext cx="478440" cy="178920"/>
          </a:xfrm>
          <a:prstGeom prst="rect">
            <a:avLst/>
          </a:prstGeom>
          <a:ln w="0">
            <a:noFill/>
          </a:ln>
        </p:spPr>
      </p:pic>
      <p:sp>
        <p:nvSpPr>
          <p:cNvPr id="165" name="CustomShape 53"/>
          <p:cNvSpPr/>
          <p:nvPr/>
        </p:nvSpPr>
        <p:spPr>
          <a:xfrm>
            <a:off x="3270600" y="3575160"/>
            <a:ext cx="4806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66" name="CustomShape 54"/>
          <p:cNvSpPr/>
          <p:nvPr/>
        </p:nvSpPr>
        <p:spPr>
          <a:xfrm>
            <a:off x="4041000" y="3383280"/>
            <a:ext cx="235440" cy="9828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67" name="Picture 197" descr=""/>
          <p:cNvPicPr/>
          <p:nvPr/>
        </p:nvPicPr>
        <p:blipFill>
          <a:blip r:embed="rId32"/>
          <a:stretch/>
        </p:blipFill>
        <p:spPr>
          <a:xfrm>
            <a:off x="1439640" y="2507760"/>
            <a:ext cx="1797120" cy="185760"/>
          </a:xfrm>
          <a:prstGeom prst="rect">
            <a:avLst/>
          </a:prstGeom>
          <a:ln w="0">
            <a:noFill/>
          </a:ln>
        </p:spPr>
      </p:pic>
      <p:sp>
        <p:nvSpPr>
          <p:cNvPr id="168" name="CustomShape 55"/>
          <p:cNvSpPr/>
          <p:nvPr/>
        </p:nvSpPr>
        <p:spPr>
          <a:xfrm>
            <a:off x="1630080" y="2431080"/>
            <a:ext cx="179388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Ломоносовский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69" name="CustomShape 56"/>
          <p:cNvSpPr/>
          <p:nvPr/>
        </p:nvSpPr>
        <p:spPr>
          <a:xfrm>
            <a:off x="1793160" y="2752200"/>
            <a:ext cx="928080" cy="9972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1053,9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252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170" name="CustomShape 57"/>
          <p:cNvSpPr/>
          <p:nvPr/>
        </p:nvSpPr>
        <p:spPr>
          <a:xfrm>
            <a:off x="1794240" y="2888280"/>
            <a:ext cx="936000" cy="9972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17962/71250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71" name="Picture 202" descr=""/>
          <p:cNvPicPr/>
          <p:nvPr/>
        </p:nvPicPr>
        <p:blipFill>
          <a:blip r:embed="rId33"/>
          <a:stretch/>
        </p:blipFill>
        <p:spPr>
          <a:xfrm>
            <a:off x="1845720" y="3029040"/>
            <a:ext cx="475920" cy="185760"/>
          </a:xfrm>
          <a:prstGeom prst="rect">
            <a:avLst/>
          </a:prstGeom>
          <a:ln w="0">
            <a:noFill/>
          </a:ln>
        </p:spPr>
      </p:pic>
      <p:sp>
        <p:nvSpPr>
          <p:cNvPr id="172" name="CustomShape 58"/>
          <p:cNvSpPr/>
          <p:nvPr/>
        </p:nvSpPr>
        <p:spPr>
          <a:xfrm>
            <a:off x="2004480" y="304956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173" name="Picture 205" descr=""/>
          <p:cNvPicPr/>
          <p:nvPr/>
        </p:nvPicPr>
        <p:blipFill>
          <a:blip r:embed="rId34"/>
          <a:stretch/>
        </p:blipFill>
        <p:spPr>
          <a:xfrm>
            <a:off x="2217240" y="3030120"/>
            <a:ext cx="477720" cy="184680"/>
          </a:xfrm>
          <a:prstGeom prst="rect">
            <a:avLst/>
          </a:prstGeom>
          <a:ln w="0">
            <a:noFill/>
          </a:ln>
        </p:spPr>
      </p:pic>
      <p:sp>
        <p:nvSpPr>
          <p:cNvPr id="174" name="CustomShape 59"/>
          <p:cNvSpPr/>
          <p:nvPr/>
        </p:nvSpPr>
        <p:spPr>
          <a:xfrm>
            <a:off x="2224440" y="2956680"/>
            <a:ext cx="4788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75" name="CustomShape 60"/>
          <p:cNvSpPr/>
          <p:nvPr/>
        </p:nvSpPr>
        <p:spPr>
          <a:xfrm>
            <a:off x="2602800" y="2754360"/>
            <a:ext cx="192960" cy="9972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76" name="Picture 210" descr=""/>
          <p:cNvPicPr/>
          <p:nvPr/>
        </p:nvPicPr>
        <p:blipFill>
          <a:blip r:embed="rId35"/>
          <a:stretch/>
        </p:blipFill>
        <p:spPr>
          <a:xfrm>
            <a:off x="0" y="3780000"/>
            <a:ext cx="1795320" cy="185400"/>
          </a:xfrm>
          <a:prstGeom prst="rect">
            <a:avLst/>
          </a:prstGeom>
          <a:ln w="0">
            <a:noFill/>
          </a:ln>
        </p:spPr>
      </p:pic>
      <p:sp>
        <p:nvSpPr>
          <p:cNvPr id="177" name="CustomShape 61"/>
          <p:cNvSpPr/>
          <p:nvPr/>
        </p:nvSpPr>
        <p:spPr>
          <a:xfrm>
            <a:off x="238320" y="3709080"/>
            <a:ext cx="179856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Сланцевский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78" name="CustomShape 62"/>
          <p:cNvSpPr/>
          <p:nvPr/>
        </p:nvSpPr>
        <p:spPr>
          <a:xfrm>
            <a:off x="263160" y="3986280"/>
            <a:ext cx="932400" cy="993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677,7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204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179" name="CustomShape 63"/>
          <p:cNvSpPr/>
          <p:nvPr/>
        </p:nvSpPr>
        <p:spPr>
          <a:xfrm>
            <a:off x="264600" y="4122000"/>
            <a:ext cx="940320" cy="9972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10697/42791</a:t>
            </a:r>
            <a:endParaRPr b="0" lang="ru-RU" sz="800" spc="-1" strike="noStrike">
              <a:latin typeface="Arial"/>
            </a:endParaRPr>
          </a:p>
        </p:txBody>
      </p:sp>
      <p:grpSp>
        <p:nvGrpSpPr>
          <p:cNvPr id="180" name="Group 64"/>
          <p:cNvGrpSpPr/>
          <p:nvPr/>
        </p:nvGrpSpPr>
        <p:grpSpPr>
          <a:xfrm>
            <a:off x="311400" y="4261320"/>
            <a:ext cx="487800" cy="186120"/>
            <a:chOff x="311400" y="4261320"/>
            <a:chExt cx="487800" cy="186120"/>
          </a:xfrm>
        </p:grpSpPr>
        <p:pic>
          <p:nvPicPr>
            <p:cNvPr id="181" name="Picture 215" descr=""/>
            <p:cNvPicPr/>
            <p:nvPr/>
          </p:nvPicPr>
          <p:blipFill>
            <a:blip r:embed="rId36"/>
            <a:stretch/>
          </p:blipFill>
          <p:spPr>
            <a:xfrm>
              <a:off x="311400" y="4262040"/>
              <a:ext cx="487800" cy="185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2" name="CustomShape 65"/>
            <p:cNvSpPr/>
            <p:nvPr/>
          </p:nvSpPr>
          <p:spPr>
            <a:xfrm>
              <a:off x="477000" y="4261320"/>
              <a:ext cx="174960" cy="15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0,5</a:t>
              </a:r>
              <a:endParaRPr b="0" lang="ru-RU" sz="1000" spc="-1" strike="noStrike">
                <a:latin typeface="Arial"/>
              </a:endParaRPr>
            </a:p>
          </p:txBody>
        </p:sp>
      </p:grpSp>
      <p:pic>
        <p:nvPicPr>
          <p:cNvPr id="183" name="Picture 218" descr=""/>
          <p:cNvPicPr/>
          <p:nvPr/>
        </p:nvPicPr>
        <p:blipFill>
          <a:blip r:embed="rId37"/>
          <a:stretch/>
        </p:blipFill>
        <p:spPr>
          <a:xfrm>
            <a:off x="687960" y="4262040"/>
            <a:ext cx="487800" cy="185400"/>
          </a:xfrm>
          <a:prstGeom prst="rect">
            <a:avLst/>
          </a:prstGeom>
          <a:ln w="0">
            <a:noFill/>
          </a:ln>
        </p:spPr>
      </p:pic>
      <p:sp>
        <p:nvSpPr>
          <p:cNvPr id="184" name="CustomShape 66"/>
          <p:cNvSpPr/>
          <p:nvPr/>
        </p:nvSpPr>
        <p:spPr>
          <a:xfrm>
            <a:off x="873720" y="429732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85" name="CustomShape 67"/>
          <p:cNvSpPr/>
          <p:nvPr/>
        </p:nvSpPr>
        <p:spPr>
          <a:xfrm>
            <a:off x="1077840" y="3988440"/>
            <a:ext cx="270000" cy="9972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63%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86" name="Picture 236" descr=""/>
          <p:cNvPicPr/>
          <p:nvPr/>
        </p:nvPicPr>
        <p:blipFill>
          <a:blip r:embed="rId38"/>
          <a:stretch/>
        </p:blipFill>
        <p:spPr>
          <a:xfrm>
            <a:off x="1260000" y="3263040"/>
            <a:ext cx="1796760" cy="181080"/>
          </a:xfrm>
          <a:prstGeom prst="rect">
            <a:avLst/>
          </a:prstGeom>
          <a:ln w="0">
            <a:noFill/>
          </a:ln>
        </p:spPr>
      </p:pic>
      <p:sp>
        <p:nvSpPr>
          <p:cNvPr id="187" name="CustomShape 68"/>
          <p:cNvSpPr/>
          <p:nvPr/>
        </p:nvSpPr>
        <p:spPr>
          <a:xfrm>
            <a:off x="1460520" y="3183480"/>
            <a:ext cx="179856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Волосовский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88" name="CustomShape 69"/>
          <p:cNvSpPr/>
          <p:nvPr/>
        </p:nvSpPr>
        <p:spPr>
          <a:xfrm>
            <a:off x="1572480" y="3493440"/>
            <a:ext cx="932760" cy="9828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633,0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569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189" name="CustomShape 70"/>
          <p:cNvSpPr/>
          <p:nvPr/>
        </p:nvSpPr>
        <p:spPr>
          <a:xfrm>
            <a:off x="1572480" y="3629160"/>
            <a:ext cx="94032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12912/51675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90" name="Picture 241" descr=""/>
          <p:cNvPicPr/>
          <p:nvPr/>
        </p:nvPicPr>
        <p:blipFill>
          <a:blip r:embed="rId39"/>
          <a:stretch/>
        </p:blipFill>
        <p:spPr>
          <a:xfrm>
            <a:off x="1596600" y="3771000"/>
            <a:ext cx="479520" cy="185400"/>
          </a:xfrm>
          <a:prstGeom prst="rect">
            <a:avLst/>
          </a:prstGeom>
          <a:ln w="0">
            <a:noFill/>
          </a:ln>
        </p:spPr>
      </p:pic>
      <p:sp>
        <p:nvSpPr>
          <p:cNvPr id="191" name="CustomShape 71"/>
          <p:cNvSpPr/>
          <p:nvPr/>
        </p:nvSpPr>
        <p:spPr>
          <a:xfrm>
            <a:off x="1761480" y="3697560"/>
            <a:ext cx="48204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192" name="Picture 244" descr=""/>
          <p:cNvPicPr/>
          <p:nvPr/>
        </p:nvPicPr>
        <p:blipFill>
          <a:blip r:embed="rId40"/>
          <a:stretch/>
        </p:blipFill>
        <p:spPr>
          <a:xfrm>
            <a:off x="1997280" y="3768120"/>
            <a:ext cx="487080" cy="186480"/>
          </a:xfrm>
          <a:prstGeom prst="rect">
            <a:avLst/>
          </a:prstGeom>
          <a:ln w="0">
            <a:noFill/>
          </a:ln>
        </p:spPr>
      </p:pic>
      <p:sp>
        <p:nvSpPr>
          <p:cNvPr id="193" name="CustomShape 72"/>
          <p:cNvSpPr/>
          <p:nvPr/>
        </p:nvSpPr>
        <p:spPr>
          <a:xfrm>
            <a:off x="1995480" y="3700080"/>
            <a:ext cx="48528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94" name="CustomShape 73"/>
          <p:cNvSpPr/>
          <p:nvPr/>
        </p:nvSpPr>
        <p:spPr>
          <a:xfrm>
            <a:off x="2383920" y="3495240"/>
            <a:ext cx="325440" cy="9864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95" name="Picture 249" descr=""/>
          <p:cNvPicPr/>
          <p:nvPr/>
        </p:nvPicPr>
        <p:blipFill>
          <a:blip r:embed="rId41"/>
          <a:stretch/>
        </p:blipFill>
        <p:spPr>
          <a:xfrm>
            <a:off x="1440000" y="4466160"/>
            <a:ext cx="1795680" cy="181440"/>
          </a:xfrm>
          <a:prstGeom prst="rect">
            <a:avLst/>
          </a:prstGeom>
          <a:ln w="0">
            <a:noFill/>
          </a:ln>
        </p:spPr>
      </p:pic>
      <p:sp>
        <p:nvSpPr>
          <p:cNvPr id="196" name="CustomShape 74"/>
          <p:cNvSpPr/>
          <p:nvPr/>
        </p:nvSpPr>
        <p:spPr>
          <a:xfrm>
            <a:off x="3231000" y="305748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Тосненский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97" name="CustomShape 75"/>
          <p:cNvSpPr/>
          <p:nvPr/>
        </p:nvSpPr>
        <p:spPr>
          <a:xfrm>
            <a:off x="1755720" y="4696560"/>
            <a:ext cx="931320" cy="993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1041,0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/3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23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198" name="CustomShape 76"/>
          <p:cNvSpPr/>
          <p:nvPr/>
        </p:nvSpPr>
        <p:spPr>
          <a:xfrm>
            <a:off x="1755720" y="4832280"/>
            <a:ext cx="938880" cy="9972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12219/72379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199" name="Picture 254" descr=""/>
          <p:cNvPicPr/>
          <p:nvPr/>
        </p:nvPicPr>
        <p:blipFill>
          <a:blip r:embed="rId42"/>
          <a:stretch/>
        </p:blipFill>
        <p:spPr>
          <a:xfrm>
            <a:off x="1803600" y="4971960"/>
            <a:ext cx="479160" cy="185760"/>
          </a:xfrm>
          <a:prstGeom prst="rect">
            <a:avLst/>
          </a:prstGeom>
          <a:ln w="0">
            <a:noFill/>
          </a:ln>
        </p:spPr>
      </p:pic>
      <p:sp>
        <p:nvSpPr>
          <p:cNvPr id="200" name="CustomShape 77"/>
          <p:cNvSpPr/>
          <p:nvPr/>
        </p:nvSpPr>
        <p:spPr>
          <a:xfrm>
            <a:off x="1947960" y="4899600"/>
            <a:ext cx="4806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201" name="Picture 257" descr=""/>
          <p:cNvPicPr/>
          <p:nvPr/>
        </p:nvPicPr>
        <p:blipFill>
          <a:blip r:embed="rId43"/>
          <a:stretch/>
        </p:blipFill>
        <p:spPr>
          <a:xfrm>
            <a:off x="2178360" y="4971960"/>
            <a:ext cx="486720" cy="185760"/>
          </a:xfrm>
          <a:prstGeom prst="rect">
            <a:avLst/>
          </a:prstGeom>
          <a:ln w="0">
            <a:noFill/>
          </a:ln>
        </p:spPr>
      </p:pic>
      <p:sp>
        <p:nvSpPr>
          <p:cNvPr id="202" name="CustomShape 78"/>
          <p:cNvSpPr/>
          <p:nvPr/>
        </p:nvSpPr>
        <p:spPr>
          <a:xfrm>
            <a:off x="2180160" y="4899600"/>
            <a:ext cx="48384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03" name="CustomShape 79"/>
          <p:cNvSpPr/>
          <p:nvPr/>
        </p:nvSpPr>
        <p:spPr>
          <a:xfrm>
            <a:off x="2567520" y="4698360"/>
            <a:ext cx="213840" cy="9864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204" name="Picture 262" descr=""/>
          <p:cNvPicPr/>
          <p:nvPr/>
        </p:nvPicPr>
        <p:blipFill>
          <a:blip r:embed="rId44"/>
          <a:stretch/>
        </p:blipFill>
        <p:spPr>
          <a:xfrm>
            <a:off x="2340000" y="3804480"/>
            <a:ext cx="1795680" cy="180360"/>
          </a:xfrm>
          <a:prstGeom prst="rect">
            <a:avLst/>
          </a:prstGeom>
          <a:ln w="0">
            <a:noFill/>
          </a:ln>
        </p:spPr>
      </p:pic>
      <p:sp>
        <p:nvSpPr>
          <p:cNvPr id="205" name="CustomShape 80"/>
          <p:cNvSpPr/>
          <p:nvPr/>
        </p:nvSpPr>
        <p:spPr>
          <a:xfrm>
            <a:off x="2693160" y="4050360"/>
            <a:ext cx="929520" cy="993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2766,2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972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06" name="CustomShape 81"/>
          <p:cNvSpPr/>
          <p:nvPr/>
        </p:nvSpPr>
        <p:spPr>
          <a:xfrm>
            <a:off x="2693160" y="4186080"/>
            <a:ext cx="938880" cy="9972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61063/24425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207" name="Picture 267" descr=""/>
          <p:cNvPicPr/>
          <p:nvPr/>
        </p:nvPicPr>
        <p:blipFill>
          <a:blip r:embed="rId45"/>
          <a:stretch/>
        </p:blipFill>
        <p:spPr>
          <a:xfrm>
            <a:off x="2715840" y="4329720"/>
            <a:ext cx="487080" cy="179280"/>
          </a:xfrm>
          <a:prstGeom prst="rect">
            <a:avLst/>
          </a:prstGeom>
          <a:ln w="0">
            <a:noFill/>
          </a:ln>
        </p:spPr>
      </p:pic>
      <p:sp>
        <p:nvSpPr>
          <p:cNvPr id="208" name="CustomShape 82"/>
          <p:cNvSpPr/>
          <p:nvPr/>
        </p:nvSpPr>
        <p:spPr>
          <a:xfrm>
            <a:off x="2879280" y="4338720"/>
            <a:ext cx="17496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209" name="Picture 270" descr=""/>
          <p:cNvPicPr/>
          <p:nvPr/>
        </p:nvPicPr>
        <p:blipFill>
          <a:blip r:embed="rId46"/>
          <a:stretch/>
        </p:blipFill>
        <p:spPr>
          <a:xfrm>
            <a:off x="3121920" y="4329000"/>
            <a:ext cx="479160" cy="179280"/>
          </a:xfrm>
          <a:prstGeom prst="rect">
            <a:avLst/>
          </a:prstGeom>
          <a:ln w="0">
            <a:noFill/>
          </a:ln>
        </p:spPr>
      </p:pic>
      <p:sp>
        <p:nvSpPr>
          <p:cNvPr id="210" name="CustomShape 83"/>
          <p:cNvSpPr/>
          <p:nvPr/>
        </p:nvSpPr>
        <p:spPr>
          <a:xfrm>
            <a:off x="3120480" y="4255920"/>
            <a:ext cx="4806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11" name="CustomShape 84"/>
          <p:cNvSpPr/>
          <p:nvPr/>
        </p:nvSpPr>
        <p:spPr>
          <a:xfrm>
            <a:off x="3503160" y="4052520"/>
            <a:ext cx="221760" cy="9828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12" name="CustomShape 85"/>
          <p:cNvSpPr/>
          <p:nvPr/>
        </p:nvSpPr>
        <p:spPr>
          <a:xfrm>
            <a:off x="6618600" y="1301400"/>
            <a:ext cx="93600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7321/23924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13" name="CustomShape 86"/>
          <p:cNvSpPr/>
          <p:nvPr/>
        </p:nvSpPr>
        <p:spPr>
          <a:xfrm>
            <a:off x="5624640" y="2703960"/>
            <a:ext cx="93564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17476/69905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214" name="Picture 150" descr=""/>
          <p:cNvPicPr/>
          <p:nvPr/>
        </p:nvPicPr>
        <p:blipFill>
          <a:blip r:embed="rId47"/>
          <a:stretch/>
        </p:blipFill>
        <p:spPr>
          <a:xfrm>
            <a:off x="5760360" y="2827440"/>
            <a:ext cx="477720" cy="185400"/>
          </a:xfrm>
          <a:prstGeom prst="rect">
            <a:avLst/>
          </a:prstGeom>
          <a:ln w="0">
            <a:noFill/>
          </a:ln>
        </p:spPr>
      </p:pic>
      <p:sp>
        <p:nvSpPr>
          <p:cNvPr id="215" name="CustomShape 87"/>
          <p:cNvSpPr/>
          <p:nvPr/>
        </p:nvSpPr>
        <p:spPr>
          <a:xfrm>
            <a:off x="5939280" y="282888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20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216" name="Picture 153" descr=""/>
          <p:cNvPicPr/>
          <p:nvPr/>
        </p:nvPicPr>
        <p:blipFill>
          <a:blip r:embed="rId48"/>
          <a:stretch/>
        </p:blipFill>
        <p:spPr>
          <a:xfrm>
            <a:off x="6152400" y="2824200"/>
            <a:ext cx="477720" cy="184320"/>
          </a:xfrm>
          <a:prstGeom prst="rect">
            <a:avLst/>
          </a:prstGeom>
          <a:ln w="0">
            <a:noFill/>
          </a:ln>
        </p:spPr>
      </p:pic>
      <p:sp>
        <p:nvSpPr>
          <p:cNvPr id="217" name="CustomShape 88"/>
          <p:cNvSpPr/>
          <p:nvPr/>
        </p:nvSpPr>
        <p:spPr>
          <a:xfrm>
            <a:off x="6293520" y="2823480"/>
            <a:ext cx="14004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18" name="CustomShape 89"/>
          <p:cNvSpPr/>
          <p:nvPr/>
        </p:nvSpPr>
        <p:spPr>
          <a:xfrm>
            <a:off x="5508360" y="376020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20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219" name="Picture 166" descr=""/>
          <p:cNvPicPr/>
          <p:nvPr/>
        </p:nvPicPr>
        <p:blipFill>
          <a:blip r:embed="rId49"/>
          <a:stretch/>
        </p:blipFill>
        <p:spPr>
          <a:xfrm>
            <a:off x="5751360" y="3756240"/>
            <a:ext cx="486000" cy="185760"/>
          </a:xfrm>
          <a:prstGeom prst="rect">
            <a:avLst/>
          </a:prstGeom>
          <a:ln w="0">
            <a:noFill/>
          </a:ln>
        </p:spPr>
      </p:pic>
      <p:sp>
        <p:nvSpPr>
          <p:cNvPr id="220" name="CustomShape 90"/>
          <p:cNvSpPr/>
          <p:nvPr/>
        </p:nvSpPr>
        <p:spPr>
          <a:xfrm>
            <a:off x="5753520" y="3682800"/>
            <a:ext cx="48204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21" name="CustomShape 91"/>
          <p:cNvSpPr/>
          <p:nvPr/>
        </p:nvSpPr>
        <p:spPr>
          <a:xfrm>
            <a:off x="6105240" y="3478320"/>
            <a:ext cx="267840" cy="9972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22" name="CustomShape 92"/>
          <p:cNvSpPr/>
          <p:nvPr/>
        </p:nvSpPr>
        <p:spPr>
          <a:xfrm>
            <a:off x="2673720" y="371808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Гатчинский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23" name="CustomShape 93"/>
          <p:cNvSpPr/>
          <p:nvPr/>
        </p:nvSpPr>
        <p:spPr>
          <a:xfrm>
            <a:off x="4373280" y="377532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Киришский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24" name="CustomShape 94"/>
          <p:cNvSpPr/>
          <p:nvPr/>
        </p:nvSpPr>
        <p:spPr>
          <a:xfrm>
            <a:off x="3222000" y="210204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Кировский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25" name="CustomShape 95"/>
          <p:cNvSpPr/>
          <p:nvPr/>
        </p:nvSpPr>
        <p:spPr>
          <a:xfrm>
            <a:off x="4438440" y="248364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Волховский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26" name="CustomShape 96"/>
          <p:cNvSpPr/>
          <p:nvPr/>
        </p:nvSpPr>
        <p:spPr>
          <a:xfrm>
            <a:off x="5185440" y="324432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Бокситогорский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27" name="CustomShape 97"/>
          <p:cNvSpPr/>
          <p:nvPr/>
        </p:nvSpPr>
        <p:spPr>
          <a:xfrm>
            <a:off x="5517000" y="226224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Тихвинский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28" name="CustomShape 98"/>
          <p:cNvSpPr/>
          <p:nvPr/>
        </p:nvSpPr>
        <p:spPr>
          <a:xfrm>
            <a:off x="4970520" y="100800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Лодейнопольский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29" name="CustomShape 99"/>
          <p:cNvSpPr/>
          <p:nvPr/>
        </p:nvSpPr>
        <p:spPr>
          <a:xfrm>
            <a:off x="6313320" y="86328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Подпорожский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30" name="CustomShape 100"/>
          <p:cNvSpPr/>
          <p:nvPr/>
        </p:nvSpPr>
        <p:spPr>
          <a:xfrm>
            <a:off x="1802520" y="4392000"/>
            <a:ext cx="179856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Лужский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31" name="CustomShape 101"/>
          <p:cNvSpPr/>
          <p:nvPr/>
        </p:nvSpPr>
        <p:spPr>
          <a:xfrm>
            <a:off x="8299440" y="2762640"/>
            <a:ext cx="2206800" cy="28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64080" bIns="6408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- линии электропередач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32" name="CustomShape 102"/>
          <p:cNvSpPr/>
          <p:nvPr/>
        </p:nvSpPr>
        <p:spPr>
          <a:xfrm>
            <a:off x="8262720" y="3978360"/>
            <a:ext cx="2209680" cy="28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64080" bIns="6408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- протяженность ЛЭП/ТП (шт.)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33" name="CustomShape 103"/>
          <p:cNvSpPr/>
          <p:nvPr/>
        </p:nvSpPr>
        <p:spPr>
          <a:xfrm>
            <a:off x="8073360" y="4403880"/>
            <a:ext cx="2130120" cy="28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64080" bIns="6408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- муниципальное образование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34" name="CustomShape 104"/>
          <p:cNvSpPr/>
          <p:nvPr/>
        </p:nvSpPr>
        <p:spPr>
          <a:xfrm>
            <a:off x="7752960" y="4041720"/>
            <a:ext cx="1325880" cy="1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105"/>
          <p:cNvSpPr/>
          <p:nvPr/>
        </p:nvSpPr>
        <p:spPr>
          <a:xfrm>
            <a:off x="7594920" y="1994760"/>
            <a:ext cx="2495520" cy="3035520"/>
          </a:xfrm>
          <a:prstGeom prst="rect">
            <a:avLst/>
          </a:prstGeom>
          <a:solidFill>
            <a:srgbClr val="ffffff"/>
          </a:solidFill>
          <a:ln w="190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106"/>
          <p:cNvSpPr/>
          <p:nvPr/>
        </p:nvSpPr>
        <p:spPr>
          <a:xfrm>
            <a:off x="8024040" y="4131720"/>
            <a:ext cx="1575000" cy="13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107"/>
          <p:cNvSpPr/>
          <p:nvPr/>
        </p:nvSpPr>
        <p:spPr>
          <a:xfrm>
            <a:off x="8043480" y="1969200"/>
            <a:ext cx="1865520" cy="28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64080" bIns="6408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Условные обозначения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38" name="CustomShape 108"/>
          <p:cNvSpPr/>
          <p:nvPr/>
        </p:nvSpPr>
        <p:spPr>
          <a:xfrm>
            <a:off x="8369280" y="2394720"/>
            <a:ext cx="1480680" cy="43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64080" bIns="6408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Количество осадков, мм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239" name="Рисунок 446_0" descr=""/>
          <p:cNvPicPr/>
          <p:nvPr/>
        </p:nvPicPr>
        <p:blipFill>
          <a:blip r:embed="rId50"/>
          <a:stretch/>
        </p:blipFill>
        <p:spPr>
          <a:xfrm>
            <a:off x="7663680" y="2460240"/>
            <a:ext cx="607680" cy="808200"/>
          </a:xfrm>
          <a:prstGeom prst="rect">
            <a:avLst/>
          </a:prstGeom>
          <a:ln w="0">
            <a:noFill/>
          </a:ln>
        </p:spPr>
      </p:pic>
      <p:sp>
        <p:nvSpPr>
          <p:cNvPr id="240" name="CustomShape 109"/>
          <p:cNvSpPr/>
          <p:nvPr/>
        </p:nvSpPr>
        <p:spPr>
          <a:xfrm>
            <a:off x="7743960" y="4026240"/>
            <a:ext cx="1577160" cy="11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110"/>
          <p:cNvSpPr/>
          <p:nvPr/>
        </p:nvSpPr>
        <p:spPr>
          <a:xfrm>
            <a:off x="7978680" y="3650040"/>
            <a:ext cx="2133360" cy="43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64080" bIns="6408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- прогноз нарушения ЛЭП (УГМС) 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42" name="CustomShape 111"/>
          <p:cNvSpPr/>
          <p:nvPr/>
        </p:nvSpPr>
        <p:spPr>
          <a:xfrm>
            <a:off x="8062200" y="4118040"/>
            <a:ext cx="1869840" cy="14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112"/>
          <p:cNvSpPr/>
          <p:nvPr/>
        </p:nvSpPr>
        <p:spPr>
          <a:xfrm>
            <a:off x="7596000" y="3816720"/>
            <a:ext cx="357120" cy="145080"/>
          </a:xfrm>
          <a:custGeom>
            <a:avLst/>
            <a:gdLst/>
            <a:ahLst/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113"/>
          <p:cNvSpPr/>
          <p:nvPr/>
        </p:nvSpPr>
        <p:spPr>
          <a:xfrm>
            <a:off x="7594200" y="4078080"/>
            <a:ext cx="595080" cy="896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321/20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45" name="CustomShape 114"/>
          <p:cNvSpPr/>
          <p:nvPr/>
        </p:nvSpPr>
        <p:spPr>
          <a:xfrm>
            <a:off x="7594200" y="4241880"/>
            <a:ext cx="605520" cy="88200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Calibri"/>
                <a:ea typeface="DejaVu Sans"/>
              </a:rPr>
              <a:t>19/330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46" name="CustomShape 115"/>
          <p:cNvSpPr/>
          <p:nvPr/>
        </p:nvSpPr>
        <p:spPr>
          <a:xfrm>
            <a:off x="8156520" y="4156920"/>
            <a:ext cx="1766160" cy="43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7800" rIns="127800" tIns="64080" bIns="6408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- кол-во домов/населения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47" name="CustomShape 116"/>
          <p:cNvSpPr/>
          <p:nvPr/>
        </p:nvSpPr>
        <p:spPr>
          <a:xfrm>
            <a:off x="7863480" y="3282480"/>
            <a:ext cx="2112480" cy="2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120" rIns="96120" tIns="47880" bIns="4788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- количество осадков (УГМС),мм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48" name="CustomShape 117"/>
          <p:cNvSpPr/>
          <p:nvPr/>
        </p:nvSpPr>
        <p:spPr>
          <a:xfrm>
            <a:off x="7562880" y="3271320"/>
            <a:ext cx="395640" cy="241920"/>
          </a:xfrm>
          <a:prstGeom prst="rect">
            <a:avLst/>
          </a:prstGeom>
          <a:solidFill>
            <a:srgbClr val="376092"/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20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49" name="CustomShape 118"/>
          <p:cNvSpPr/>
          <p:nvPr/>
        </p:nvSpPr>
        <p:spPr>
          <a:xfrm>
            <a:off x="7575480" y="3500640"/>
            <a:ext cx="383040" cy="241920"/>
          </a:xfrm>
          <a:prstGeom prst="rect">
            <a:avLst/>
          </a:prstGeom>
          <a:solidFill>
            <a:srgbClr val="ff9900"/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15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50" name="CustomShape 119"/>
          <p:cNvSpPr/>
          <p:nvPr/>
        </p:nvSpPr>
        <p:spPr>
          <a:xfrm>
            <a:off x="7953840" y="3491280"/>
            <a:ext cx="1795680" cy="3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120" rIns="96120" tIns="47880" bIns="4788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- порывы ветра (УГМС), м/с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51" name="CustomShape 120"/>
          <p:cNvSpPr/>
          <p:nvPr/>
        </p:nvSpPr>
        <p:spPr>
          <a:xfrm>
            <a:off x="7524360" y="4656240"/>
            <a:ext cx="671040" cy="3942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Лужский район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52" name="CustomShape 121"/>
          <p:cNvSpPr/>
          <p:nvPr/>
        </p:nvSpPr>
        <p:spPr>
          <a:xfrm>
            <a:off x="7723080" y="4520160"/>
            <a:ext cx="245520" cy="8568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60%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53" name="CustomShape 122"/>
          <p:cNvSpPr/>
          <p:nvPr/>
        </p:nvSpPr>
        <p:spPr>
          <a:xfrm>
            <a:off x="8086320" y="4375800"/>
            <a:ext cx="2086200" cy="38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0280" rIns="80280" tIns="39960" bIns="399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- износ электроэнергетических систем 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54" name="CustomShape 123"/>
          <p:cNvSpPr/>
          <p:nvPr/>
        </p:nvSpPr>
        <p:spPr>
          <a:xfrm>
            <a:off x="8002080" y="4755960"/>
            <a:ext cx="1990440" cy="2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120" rIns="96120" tIns="47880" bIns="4788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- муниципальное образование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55" name="CustomShape 124"/>
          <p:cNvSpPr/>
          <p:nvPr/>
        </p:nvSpPr>
        <p:spPr>
          <a:xfrm>
            <a:off x="8407800" y="2746800"/>
            <a:ext cx="1990440" cy="2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120" rIns="96120" tIns="47880" bIns="4788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- линии электропередач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256" name="" descr=""/>
          <p:cNvPicPr/>
          <p:nvPr/>
        </p:nvPicPr>
        <p:blipFill>
          <a:blip r:embed="rId51"/>
          <a:stretch/>
        </p:blipFill>
        <p:spPr>
          <a:xfrm>
            <a:off x="7704000" y="2160000"/>
            <a:ext cx="2337120" cy="214560"/>
          </a:xfrm>
          <a:prstGeom prst="rect">
            <a:avLst/>
          </a:prstGeom>
          <a:ln w="0">
            <a:noFill/>
          </a:ln>
        </p:spPr>
      </p:pic>
      <p:sp>
        <p:nvSpPr>
          <p:cNvPr id="257" name="CustomShape 125"/>
          <p:cNvSpPr/>
          <p:nvPr/>
        </p:nvSpPr>
        <p:spPr>
          <a:xfrm>
            <a:off x="3770280" y="3597120"/>
            <a:ext cx="4806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258" name="Picture 38" descr=""/>
          <p:cNvPicPr/>
          <p:nvPr/>
        </p:nvPicPr>
        <p:blipFill>
          <a:blip r:embed="rId52"/>
          <a:stretch/>
        </p:blipFill>
        <p:spPr>
          <a:xfrm>
            <a:off x="360000" y="2284560"/>
            <a:ext cx="1795320" cy="181080"/>
          </a:xfrm>
          <a:prstGeom prst="rect">
            <a:avLst/>
          </a:prstGeom>
          <a:ln w="0">
            <a:noFill/>
          </a:ln>
        </p:spPr>
      </p:pic>
      <p:sp>
        <p:nvSpPr>
          <p:cNvPr id="259" name="CustomShape 126"/>
          <p:cNvSpPr/>
          <p:nvPr/>
        </p:nvSpPr>
        <p:spPr>
          <a:xfrm>
            <a:off x="574200" y="217548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Сосновоборский ГО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60" name="CustomShape 127"/>
          <p:cNvSpPr/>
          <p:nvPr/>
        </p:nvSpPr>
        <p:spPr>
          <a:xfrm>
            <a:off x="708480" y="2526840"/>
            <a:ext cx="931320" cy="9864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533,390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179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61" name="CustomShape 128"/>
          <p:cNvSpPr/>
          <p:nvPr/>
        </p:nvSpPr>
        <p:spPr>
          <a:xfrm>
            <a:off x="709920" y="2664000"/>
            <a:ext cx="93888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520/67720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262" name="Picture 43" descr=""/>
          <p:cNvPicPr/>
          <p:nvPr/>
        </p:nvPicPr>
        <p:blipFill>
          <a:blip r:embed="rId53"/>
          <a:stretch/>
        </p:blipFill>
        <p:spPr>
          <a:xfrm>
            <a:off x="757800" y="2801880"/>
            <a:ext cx="479160" cy="18648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46" descr=""/>
          <p:cNvPicPr/>
          <p:nvPr/>
        </p:nvPicPr>
        <p:blipFill>
          <a:blip r:embed="rId54"/>
          <a:stretch/>
        </p:blipFill>
        <p:spPr>
          <a:xfrm>
            <a:off x="1132200" y="2801880"/>
            <a:ext cx="487080" cy="186480"/>
          </a:xfrm>
          <a:prstGeom prst="rect">
            <a:avLst/>
          </a:prstGeom>
          <a:ln w="0">
            <a:noFill/>
          </a:ln>
        </p:spPr>
      </p:pic>
      <p:sp>
        <p:nvSpPr>
          <p:cNvPr id="264" name="CustomShape 129"/>
          <p:cNvSpPr/>
          <p:nvPr/>
        </p:nvSpPr>
        <p:spPr>
          <a:xfrm>
            <a:off x="1316880" y="280332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65" name="CustomShape 130"/>
          <p:cNvSpPr/>
          <p:nvPr/>
        </p:nvSpPr>
        <p:spPr>
          <a:xfrm>
            <a:off x="1519920" y="2529360"/>
            <a:ext cx="243000" cy="972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63%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66" name="CustomShape 131"/>
          <p:cNvSpPr/>
          <p:nvPr/>
        </p:nvSpPr>
        <p:spPr>
          <a:xfrm>
            <a:off x="867600" y="2728800"/>
            <a:ext cx="4806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267" name="Picture 223" descr=""/>
          <p:cNvPicPr/>
          <p:nvPr/>
        </p:nvPicPr>
        <p:blipFill>
          <a:blip r:embed="rId55"/>
          <a:stretch/>
        </p:blipFill>
        <p:spPr>
          <a:xfrm>
            <a:off x="141840" y="3062160"/>
            <a:ext cx="1798560" cy="180360"/>
          </a:xfrm>
          <a:prstGeom prst="rect">
            <a:avLst/>
          </a:prstGeom>
          <a:ln w="0">
            <a:noFill/>
          </a:ln>
        </p:spPr>
      </p:pic>
      <p:sp>
        <p:nvSpPr>
          <p:cNvPr id="268" name="CustomShape 132"/>
          <p:cNvSpPr/>
          <p:nvPr/>
        </p:nvSpPr>
        <p:spPr>
          <a:xfrm>
            <a:off x="359640" y="299124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Кингисеппский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69" name="CustomShape 133"/>
          <p:cNvSpPr/>
          <p:nvPr/>
        </p:nvSpPr>
        <p:spPr>
          <a:xfrm>
            <a:off x="495360" y="3306600"/>
            <a:ext cx="928080" cy="9828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566,5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543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70" name="CustomShape 134"/>
          <p:cNvSpPr/>
          <p:nvPr/>
        </p:nvSpPr>
        <p:spPr>
          <a:xfrm>
            <a:off x="495360" y="3441600"/>
            <a:ext cx="93744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19709/73339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271" name="Picture 228" descr=""/>
          <p:cNvPicPr/>
          <p:nvPr/>
        </p:nvPicPr>
        <p:blipFill>
          <a:blip r:embed="rId56"/>
          <a:stretch/>
        </p:blipFill>
        <p:spPr>
          <a:xfrm>
            <a:off x="547560" y="3583440"/>
            <a:ext cx="478080" cy="184680"/>
          </a:xfrm>
          <a:prstGeom prst="rect">
            <a:avLst/>
          </a:prstGeom>
          <a:ln w="0">
            <a:noFill/>
          </a:ln>
        </p:spPr>
      </p:pic>
      <p:sp>
        <p:nvSpPr>
          <p:cNvPr id="272" name="CustomShape 135"/>
          <p:cNvSpPr/>
          <p:nvPr/>
        </p:nvSpPr>
        <p:spPr>
          <a:xfrm>
            <a:off x="708120" y="3618000"/>
            <a:ext cx="17496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273" name="Picture 231" descr=""/>
          <p:cNvPicPr/>
          <p:nvPr/>
        </p:nvPicPr>
        <p:blipFill>
          <a:blip r:embed="rId57"/>
          <a:stretch/>
        </p:blipFill>
        <p:spPr>
          <a:xfrm>
            <a:off x="920520" y="3584520"/>
            <a:ext cx="478080" cy="177840"/>
          </a:xfrm>
          <a:prstGeom prst="rect">
            <a:avLst/>
          </a:prstGeom>
          <a:ln w="0">
            <a:noFill/>
          </a:ln>
        </p:spPr>
      </p:pic>
      <p:sp>
        <p:nvSpPr>
          <p:cNvPr id="274" name="CustomShape 136"/>
          <p:cNvSpPr/>
          <p:nvPr/>
        </p:nvSpPr>
        <p:spPr>
          <a:xfrm>
            <a:off x="920880" y="3510000"/>
            <a:ext cx="4788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75" name="CustomShape 137"/>
          <p:cNvSpPr/>
          <p:nvPr/>
        </p:nvSpPr>
        <p:spPr>
          <a:xfrm>
            <a:off x="1306440" y="3308760"/>
            <a:ext cx="226800" cy="9756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76" name="CustomShape 138"/>
          <p:cNvSpPr/>
          <p:nvPr/>
        </p:nvSpPr>
        <p:spPr>
          <a:xfrm>
            <a:off x="6535080" y="2566800"/>
            <a:ext cx="267840" cy="9972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b="0" lang="ru-RU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" descr=""/>
          <p:cNvPicPr/>
          <p:nvPr/>
        </p:nvPicPr>
        <p:blipFill>
          <a:blip r:embed="rId1"/>
          <a:srcRect l="5350" t="0" r="0" b="0"/>
          <a:stretch/>
        </p:blipFill>
        <p:spPr>
          <a:xfrm>
            <a:off x="0" y="360000"/>
            <a:ext cx="10090080" cy="530928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2" descr=""/>
          <p:cNvPicPr/>
          <p:nvPr/>
        </p:nvPicPr>
        <p:blipFill>
          <a:blip r:embed="rId2"/>
          <a:stretch/>
        </p:blipFill>
        <p:spPr>
          <a:xfrm>
            <a:off x="-611640" y="243360"/>
            <a:ext cx="523800" cy="204840"/>
          </a:xfrm>
          <a:prstGeom prst="rect">
            <a:avLst/>
          </a:prstGeom>
          <a:ln w="0">
            <a:noFill/>
          </a:ln>
        </p:spPr>
      </p:pic>
      <p:sp>
        <p:nvSpPr>
          <p:cNvPr id="279" name="CustomShape 1"/>
          <p:cNvSpPr/>
          <p:nvPr/>
        </p:nvSpPr>
        <p:spPr>
          <a:xfrm>
            <a:off x="-10800" y="-21600"/>
            <a:ext cx="10085040" cy="70164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9600" rIns="39600" tIns="19800" bIns="19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ИНФОРМАЦИОННЫЕ МАТЕРИАЛЫ ПО ВЕТРУ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НА ТЕРРИТОРИИ ЛЕНИНГРАДСКОЙ ОБЛАСТИ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(РИСК НАРУШЕНИЯ ЭЛЕКТРОСНАБЖЕНИЯ НА 19.07.2023) 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280" name="Picture 38" descr=""/>
          <p:cNvPicPr/>
          <p:nvPr/>
        </p:nvPicPr>
        <p:blipFill>
          <a:blip r:embed="rId3"/>
          <a:stretch/>
        </p:blipFill>
        <p:spPr>
          <a:xfrm>
            <a:off x="108000" y="2484720"/>
            <a:ext cx="1795320" cy="181080"/>
          </a:xfrm>
          <a:prstGeom prst="rect">
            <a:avLst/>
          </a:prstGeom>
          <a:ln w="0">
            <a:noFill/>
          </a:ln>
        </p:spPr>
      </p:pic>
      <p:sp>
        <p:nvSpPr>
          <p:cNvPr id="281" name="CustomShape 2"/>
          <p:cNvSpPr/>
          <p:nvPr/>
        </p:nvSpPr>
        <p:spPr>
          <a:xfrm>
            <a:off x="263880" y="241740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Сосновоборский ГО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456480" y="2727000"/>
            <a:ext cx="931320" cy="9864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533,390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179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83" name="CustomShape 4"/>
          <p:cNvSpPr/>
          <p:nvPr/>
        </p:nvSpPr>
        <p:spPr>
          <a:xfrm>
            <a:off x="457920" y="2864160"/>
            <a:ext cx="93888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520/67720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284" name="Picture 43" descr=""/>
          <p:cNvPicPr/>
          <p:nvPr/>
        </p:nvPicPr>
        <p:blipFill>
          <a:blip r:embed="rId4"/>
          <a:stretch/>
        </p:blipFill>
        <p:spPr>
          <a:xfrm>
            <a:off x="505800" y="3002040"/>
            <a:ext cx="479160" cy="186480"/>
          </a:xfrm>
          <a:prstGeom prst="rect">
            <a:avLst/>
          </a:prstGeom>
          <a:ln w="0">
            <a:noFill/>
          </a:ln>
        </p:spPr>
      </p:pic>
      <p:sp>
        <p:nvSpPr>
          <p:cNvPr id="285" name="CustomShape 5"/>
          <p:cNvSpPr/>
          <p:nvPr/>
        </p:nvSpPr>
        <p:spPr>
          <a:xfrm>
            <a:off x="649800" y="2931480"/>
            <a:ext cx="4806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286" name="Picture 46" descr=""/>
          <p:cNvPicPr/>
          <p:nvPr/>
        </p:nvPicPr>
        <p:blipFill>
          <a:blip r:embed="rId5"/>
          <a:stretch/>
        </p:blipFill>
        <p:spPr>
          <a:xfrm>
            <a:off x="880200" y="3002040"/>
            <a:ext cx="487080" cy="186480"/>
          </a:xfrm>
          <a:prstGeom prst="rect">
            <a:avLst/>
          </a:prstGeom>
          <a:ln w="0">
            <a:noFill/>
          </a:ln>
        </p:spPr>
      </p:pic>
      <p:sp>
        <p:nvSpPr>
          <p:cNvPr id="287" name="CustomShape 6"/>
          <p:cNvSpPr/>
          <p:nvPr/>
        </p:nvSpPr>
        <p:spPr>
          <a:xfrm>
            <a:off x="1065600" y="300348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88" name="CustomShape 7"/>
          <p:cNvSpPr/>
          <p:nvPr/>
        </p:nvSpPr>
        <p:spPr>
          <a:xfrm>
            <a:off x="1267920" y="2729520"/>
            <a:ext cx="243000" cy="9720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63%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289" name="Picture 51" descr=""/>
          <p:cNvPicPr/>
          <p:nvPr/>
        </p:nvPicPr>
        <p:blipFill>
          <a:blip r:embed="rId6"/>
          <a:stretch/>
        </p:blipFill>
        <p:spPr>
          <a:xfrm>
            <a:off x="4563000" y="2432880"/>
            <a:ext cx="1798560" cy="181080"/>
          </a:xfrm>
          <a:prstGeom prst="rect">
            <a:avLst/>
          </a:prstGeom>
          <a:ln w="0">
            <a:noFill/>
          </a:ln>
        </p:spPr>
      </p:pic>
      <p:sp>
        <p:nvSpPr>
          <p:cNvPr id="290" name="CustomShape 8"/>
          <p:cNvSpPr/>
          <p:nvPr/>
        </p:nvSpPr>
        <p:spPr>
          <a:xfrm>
            <a:off x="4806000" y="2661120"/>
            <a:ext cx="929880" cy="9828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544,4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649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291" name="CustomShape 9"/>
          <p:cNvSpPr/>
          <p:nvPr/>
        </p:nvSpPr>
        <p:spPr>
          <a:xfrm>
            <a:off x="4809240" y="2797200"/>
            <a:ext cx="93744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22543/90174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292" name="Picture 56" descr=""/>
          <p:cNvPicPr/>
          <p:nvPr/>
        </p:nvPicPr>
        <p:blipFill>
          <a:blip r:embed="rId7"/>
          <a:stretch/>
        </p:blipFill>
        <p:spPr>
          <a:xfrm>
            <a:off x="4854240" y="2937240"/>
            <a:ext cx="486000" cy="185400"/>
          </a:xfrm>
          <a:prstGeom prst="rect">
            <a:avLst/>
          </a:prstGeom>
          <a:ln w="0">
            <a:noFill/>
          </a:ln>
        </p:spPr>
      </p:pic>
      <p:sp>
        <p:nvSpPr>
          <p:cNvPr id="293" name="CustomShape 10"/>
          <p:cNvSpPr/>
          <p:nvPr/>
        </p:nvSpPr>
        <p:spPr>
          <a:xfrm>
            <a:off x="5021280" y="2973240"/>
            <a:ext cx="17496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294" name="Picture 59" descr=""/>
          <p:cNvPicPr/>
          <p:nvPr/>
        </p:nvPicPr>
        <p:blipFill>
          <a:blip r:embed="rId8"/>
          <a:stretch/>
        </p:blipFill>
        <p:spPr>
          <a:xfrm>
            <a:off x="5235480" y="2937240"/>
            <a:ext cx="478800" cy="185400"/>
          </a:xfrm>
          <a:prstGeom prst="rect">
            <a:avLst/>
          </a:prstGeom>
          <a:ln w="0">
            <a:noFill/>
          </a:ln>
        </p:spPr>
      </p:pic>
      <p:sp>
        <p:nvSpPr>
          <p:cNvPr id="295" name="CustomShape 11"/>
          <p:cNvSpPr/>
          <p:nvPr/>
        </p:nvSpPr>
        <p:spPr>
          <a:xfrm>
            <a:off x="5415120" y="297324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96" name="CustomShape 12"/>
          <p:cNvSpPr/>
          <p:nvPr/>
        </p:nvSpPr>
        <p:spPr>
          <a:xfrm>
            <a:off x="5617800" y="2663280"/>
            <a:ext cx="208080" cy="9828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297" name="Picture 67" descr=""/>
          <p:cNvPicPr/>
          <p:nvPr/>
        </p:nvPicPr>
        <p:blipFill>
          <a:blip r:embed="rId9"/>
          <a:stretch/>
        </p:blipFill>
        <p:spPr>
          <a:xfrm>
            <a:off x="263520" y="1116720"/>
            <a:ext cx="1670400" cy="181080"/>
          </a:xfrm>
          <a:prstGeom prst="rect">
            <a:avLst/>
          </a:prstGeom>
          <a:ln w="0">
            <a:noFill/>
          </a:ln>
        </p:spPr>
      </p:pic>
      <p:sp>
        <p:nvSpPr>
          <p:cNvPr id="298" name="CustomShape 13"/>
          <p:cNvSpPr/>
          <p:nvPr/>
        </p:nvSpPr>
        <p:spPr>
          <a:xfrm>
            <a:off x="516960" y="1044720"/>
            <a:ext cx="167004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Выборгский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99" name="CustomShape 14"/>
          <p:cNvSpPr/>
          <p:nvPr/>
        </p:nvSpPr>
        <p:spPr>
          <a:xfrm>
            <a:off x="616680" y="1361520"/>
            <a:ext cx="968400" cy="9828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3556,4/1374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300" name="CustomShape 15"/>
          <p:cNvSpPr/>
          <p:nvPr/>
        </p:nvSpPr>
        <p:spPr>
          <a:xfrm>
            <a:off x="617760" y="1497600"/>
            <a:ext cx="93924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50309/171239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01" name="Picture 72" descr=""/>
          <p:cNvPicPr/>
          <p:nvPr/>
        </p:nvPicPr>
        <p:blipFill>
          <a:blip r:embed="rId10"/>
          <a:stretch/>
        </p:blipFill>
        <p:spPr>
          <a:xfrm>
            <a:off x="670680" y="1635120"/>
            <a:ext cx="478080" cy="185400"/>
          </a:xfrm>
          <a:prstGeom prst="rect">
            <a:avLst/>
          </a:prstGeom>
          <a:ln w="0">
            <a:noFill/>
          </a:ln>
        </p:spPr>
      </p:pic>
      <p:sp>
        <p:nvSpPr>
          <p:cNvPr id="302" name="CustomShape 16"/>
          <p:cNvSpPr/>
          <p:nvPr/>
        </p:nvSpPr>
        <p:spPr>
          <a:xfrm>
            <a:off x="829800" y="1656360"/>
            <a:ext cx="17496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303" name="Picture 75" descr=""/>
          <p:cNvPicPr/>
          <p:nvPr/>
        </p:nvPicPr>
        <p:blipFill>
          <a:blip r:embed="rId11"/>
          <a:stretch/>
        </p:blipFill>
        <p:spPr>
          <a:xfrm>
            <a:off x="1044000" y="1638000"/>
            <a:ext cx="479520" cy="185400"/>
          </a:xfrm>
          <a:prstGeom prst="rect">
            <a:avLst/>
          </a:prstGeom>
          <a:ln w="0">
            <a:noFill/>
          </a:ln>
        </p:spPr>
      </p:pic>
      <p:sp>
        <p:nvSpPr>
          <p:cNvPr id="304" name="CustomShape 17"/>
          <p:cNvSpPr/>
          <p:nvPr/>
        </p:nvSpPr>
        <p:spPr>
          <a:xfrm>
            <a:off x="1045080" y="1563120"/>
            <a:ext cx="4806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05" name="CustomShape 18"/>
          <p:cNvSpPr/>
          <p:nvPr/>
        </p:nvSpPr>
        <p:spPr>
          <a:xfrm>
            <a:off x="1609560" y="1363680"/>
            <a:ext cx="267840" cy="9756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63%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06" name="Picture 80" descr=""/>
          <p:cNvPicPr/>
          <p:nvPr/>
        </p:nvPicPr>
        <p:blipFill>
          <a:blip r:embed="rId12"/>
          <a:stretch/>
        </p:blipFill>
        <p:spPr>
          <a:xfrm>
            <a:off x="4534200" y="1105200"/>
            <a:ext cx="1797120" cy="181800"/>
          </a:xfrm>
          <a:prstGeom prst="rect">
            <a:avLst/>
          </a:prstGeom>
          <a:ln w="0">
            <a:noFill/>
          </a:ln>
        </p:spPr>
      </p:pic>
      <p:sp>
        <p:nvSpPr>
          <p:cNvPr id="307" name="CustomShape 19"/>
          <p:cNvSpPr/>
          <p:nvPr/>
        </p:nvSpPr>
        <p:spPr>
          <a:xfrm>
            <a:off x="4887720" y="1349640"/>
            <a:ext cx="928080" cy="9828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1491,1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357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308" name="CustomShape 20"/>
          <p:cNvSpPr/>
          <p:nvPr/>
        </p:nvSpPr>
        <p:spPr>
          <a:xfrm>
            <a:off x="4888800" y="1485720"/>
            <a:ext cx="93600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7229/23916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09" name="Picture 85" descr=""/>
          <p:cNvPicPr/>
          <p:nvPr/>
        </p:nvPicPr>
        <p:blipFill>
          <a:blip r:embed="rId13"/>
          <a:stretch/>
        </p:blipFill>
        <p:spPr>
          <a:xfrm>
            <a:off x="4962240" y="1623600"/>
            <a:ext cx="477720" cy="185040"/>
          </a:xfrm>
          <a:prstGeom prst="rect">
            <a:avLst/>
          </a:prstGeom>
          <a:ln w="0">
            <a:noFill/>
          </a:ln>
        </p:spPr>
      </p:pic>
      <p:sp>
        <p:nvSpPr>
          <p:cNvPr id="310" name="CustomShape 21"/>
          <p:cNvSpPr/>
          <p:nvPr/>
        </p:nvSpPr>
        <p:spPr>
          <a:xfrm>
            <a:off x="5104800" y="1554120"/>
            <a:ext cx="4788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20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311" name="Picture 88" descr=""/>
          <p:cNvPicPr/>
          <p:nvPr/>
        </p:nvPicPr>
        <p:blipFill>
          <a:blip r:embed="rId14"/>
          <a:stretch/>
        </p:blipFill>
        <p:spPr>
          <a:xfrm>
            <a:off x="5311440" y="1623600"/>
            <a:ext cx="477720" cy="186480"/>
          </a:xfrm>
          <a:prstGeom prst="rect">
            <a:avLst/>
          </a:prstGeom>
          <a:ln w="0">
            <a:noFill/>
          </a:ln>
        </p:spPr>
      </p:pic>
      <p:sp>
        <p:nvSpPr>
          <p:cNvPr id="312" name="CustomShape 22"/>
          <p:cNvSpPr/>
          <p:nvPr/>
        </p:nvSpPr>
        <p:spPr>
          <a:xfrm>
            <a:off x="5697360" y="1351800"/>
            <a:ext cx="336600" cy="9756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13" name="Picture 93" descr=""/>
          <p:cNvPicPr/>
          <p:nvPr/>
        </p:nvPicPr>
        <p:blipFill>
          <a:blip r:embed="rId15"/>
          <a:stretch/>
        </p:blipFill>
        <p:spPr>
          <a:xfrm>
            <a:off x="1836000" y="797400"/>
            <a:ext cx="1671840" cy="185400"/>
          </a:xfrm>
          <a:prstGeom prst="rect">
            <a:avLst/>
          </a:prstGeom>
          <a:ln w="0">
            <a:noFill/>
          </a:ln>
        </p:spPr>
      </p:pic>
      <p:sp>
        <p:nvSpPr>
          <p:cNvPr id="314" name="CustomShape 23"/>
          <p:cNvSpPr/>
          <p:nvPr/>
        </p:nvSpPr>
        <p:spPr>
          <a:xfrm>
            <a:off x="2017440" y="726480"/>
            <a:ext cx="166716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Приозерский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15" name="CustomShape 24"/>
          <p:cNvSpPr/>
          <p:nvPr/>
        </p:nvSpPr>
        <p:spPr>
          <a:xfrm>
            <a:off x="2190240" y="1042200"/>
            <a:ext cx="928080" cy="9828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1254,7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495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316" name="CustomShape 25"/>
          <p:cNvSpPr/>
          <p:nvPr/>
        </p:nvSpPr>
        <p:spPr>
          <a:xfrm>
            <a:off x="2190240" y="1177920"/>
            <a:ext cx="93600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5425/61702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17" name="Picture 98" descr=""/>
          <p:cNvPicPr/>
          <p:nvPr/>
        </p:nvPicPr>
        <p:blipFill>
          <a:blip r:embed="rId16"/>
          <a:stretch/>
        </p:blipFill>
        <p:spPr>
          <a:xfrm>
            <a:off x="2239920" y="1317960"/>
            <a:ext cx="477720" cy="185400"/>
          </a:xfrm>
          <a:prstGeom prst="rect">
            <a:avLst/>
          </a:prstGeom>
          <a:ln w="0">
            <a:noFill/>
          </a:ln>
        </p:spPr>
      </p:pic>
      <p:sp>
        <p:nvSpPr>
          <p:cNvPr id="318" name="CustomShape 26"/>
          <p:cNvSpPr/>
          <p:nvPr/>
        </p:nvSpPr>
        <p:spPr>
          <a:xfrm>
            <a:off x="2346480" y="1246320"/>
            <a:ext cx="4788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319" name="Picture 101" descr=""/>
          <p:cNvPicPr/>
          <p:nvPr/>
        </p:nvPicPr>
        <p:blipFill>
          <a:blip r:embed="rId17"/>
          <a:stretch/>
        </p:blipFill>
        <p:spPr>
          <a:xfrm>
            <a:off x="2613240" y="1317960"/>
            <a:ext cx="476280" cy="185400"/>
          </a:xfrm>
          <a:prstGeom prst="rect">
            <a:avLst/>
          </a:prstGeom>
          <a:ln w="0">
            <a:noFill/>
          </a:ln>
        </p:spPr>
      </p:pic>
      <p:sp>
        <p:nvSpPr>
          <p:cNvPr id="320" name="CustomShape 27"/>
          <p:cNvSpPr/>
          <p:nvPr/>
        </p:nvSpPr>
        <p:spPr>
          <a:xfrm>
            <a:off x="2613240" y="1246320"/>
            <a:ext cx="4788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21" name="CustomShape 28"/>
          <p:cNvSpPr/>
          <p:nvPr/>
        </p:nvSpPr>
        <p:spPr>
          <a:xfrm>
            <a:off x="2998800" y="1044360"/>
            <a:ext cx="303120" cy="9828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22" name="Picture 106" descr=""/>
          <p:cNvPicPr/>
          <p:nvPr/>
        </p:nvPicPr>
        <p:blipFill>
          <a:blip r:embed="rId18"/>
          <a:stretch/>
        </p:blipFill>
        <p:spPr>
          <a:xfrm>
            <a:off x="6082200" y="932400"/>
            <a:ext cx="1795320" cy="181080"/>
          </a:xfrm>
          <a:prstGeom prst="rect">
            <a:avLst/>
          </a:prstGeom>
          <a:ln w="0">
            <a:noFill/>
          </a:ln>
        </p:spPr>
      </p:pic>
      <p:sp>
        <p:nvSpPr>
          <p:cNvPr id="323" name="CustomShape 29"/>
          <p:cNvSpPr/>
          <p:nvPr/>
        </p:nvSpPr>
        <p:spPr>
          <a:xfrm>
            <a:off x="6431040" y="1141920"/>
            <a:ext cx="932400" cy="9828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369,5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244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324" name="CustomShape 30"/>
          <p:cNvSpPr/>
          <p:nvPr/>
        </p:nvSpPr>
        <p:spPr>
          <a:xfrm>
            <a:off x="6432480" y="1278000"/>
            <a:ext cx="94032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325" name="Picture 111" descr=""/>
          <p:cNvPicPr/>
          <p:nvPr/>
        </p:nvPicPr>
        <p:blipFill>
          <a:blip r:embed="rId19"/>
          <a:stretch/>
        </p:blipFill>
        <p:spPr>
          <a:xfrm>
            <a:off x="6478920" y="1421280"/>
            <a:ext cx="478800" cy="178920"/>
          </a:xfrm>
          <a:prstGeom prst="rect">
            <a:avLst/>
          </a:prstGeom>
          <a:ln w="0">
            <a:noFill/>
          </a:ln>
        </p:spPr>
      </p:pic>
      <p:sp>
        <p:nvSpPr>
          <p:cNvPr id="326" name="CustomShape 31"/>
          <p:cNvSpPr/>
          <p:nvPr/>
        </p:nvSpPr>
        <p:spPr>
          <a:xfrm>
            <a:off x="6588360" y="1347480"/>
            <a:ext cx="4788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25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327" name="Picture 114" descr=""/>
          <p:cNvPicPr/>
          <p:nvPr/>
        </p:nvPicPr>
        <p:blipFill>
          <a:blip r:embed="rId20"/>
          <a:stretch/>
        </p:blipFill>
        <p:spPr>
          <a:xfrm>
            <a:off x="6855480" y="1414440"/>
            <a:ext cx="487800" cy="185400"/>
          </a:xfrm>
          <a:prstGeom prst="rect">
            <a:avLst/>
          </a:prstGeom>
          <a:ln w="0">
            <a:noFill/>
          </a:ln>
        </p:spPr>
      </p:pic>
      <p:sp>
        <p:nvSpPr>
          <p:cNvPr id="328" name="CustomShape 32"/>
          <p:cNvSpPr/>
          <p:nvPr/>
        </p:nvSpPr>
        <p:spPr>
          <a:xfrm>
            <a:off x="6856920" y="1345320"/>
            <a:ext cx="48384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29" name="CustomShape 33"/>
          <p:cNvSpPr/>
          <p:nvPr/>
        </p:nvSpPr>
        <p:spPr>
          <a:xfrm>
            <a:off x="7243920" y="1144080"/>
            <a:ext cx="261720" cy="9756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30" name="Picture 119" descr=""/>
          <p:cNvPicPr/>
          <p:nvPr/>
        </p:nvPicPr>
        <p:blipFill>
          <a:blip r:embed="rId21"/>
          <a:stretch/>
        </p:blipFill>
        <p:spPr>
          <a:xfrm>
            <a:off x="3168720" y="2052720"/>
            <a:ext cx="1797480" cy="180360"/>
          </a:xfrm>
          <a:prstGeom prst="rect">
            <a:avLst/>
          </a:prstGeom>
          <a:ln w="0">
            <a:noFill/>
          </a:ln>
        </p:spPr>
      </p:pic>
      <p:sp>
        <p:nvSpPr>
          <p:cNvPr id="331" name="CustomShape 34"/>
          <p:cNvSpPr/>
          <p:nvPr/>
        </p:nvSpPr>
        <p:spPr>
          <a:xfrm>
            <a:off x="3520440" y="2297160"/>
            <a:ext cx="932400" cy="9972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2223,5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14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332" name="CustomShape 35"/>
          <p:cNvSpPr/>
          <p:nvPr/>
        </p:nvSpPr>
        <p:spPr>
          <a:xfrm>
            <a:off x="3520440" y="2432160"/>
            <a:ext cx="942120" cy="9936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26424/105693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33" name="Picture 124" descr=""/>
          <p:cNvPicPr/>
          <p:nvPr/>
        </p:nvPicPr>
        <p:blipFill>
          <a:blip r:embed="rId22"/>
          <a:stretch/>
        </p:blipFill>
        <p:spPr>
          <a:xfrm>
            <a:off x="3566880" y="2575080"/>
            <a:ext cx="487800" cy="184680"/>
          </a:xfrm>
          <a:prstGeom prst="rect">
            <a:avLst/>
          </a:prstGeom>
          <a:ln w="0">
            <a:noFill/>
          </a:ln>
        </p:spPr>
      </p:pic>
      <p:sp>
        <p:nvSpPr>
          <p:cNvPr id="334" name="CustomShape 36"/>
          <p:cNvSpPr/>
          <p:nvPr/>
        </p:nvSpPr>
        <p:spPr>
          <a:xfrm>
            <a:off x="3675960" y="2501640"/>
            <a:ext cx="48528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335" name="Picture 127" descr=""/>
          <p:cNvPicPr/>
          <p:nvPr/>
        </p:nvPicPr>
        <p:blipFill>
          <a:blip r:embed="rId23"/>
          <a:stretch/>
        </p:blipFill>
        <p:spPr>
          <a:xfrm>
            <a:off x="3951360" y="2575080"/>
            <a:ext cx="479880" cy="177840"/>
          </a:xfrm>
          <a:prstGeom prst="rect">
            <a:avLst/>
          </a:prstGeom>
          <a:ln w="0">
            <a:noFill/>
          </a:ln>
        </p:spPr>
      </p:pic>
      <p:sp>
        <p:nvSpPr>
          <p:cNvPr id="336" name="CustomShape 37"/>
          <p:cNvSpPr/>
          <p:nvPr/>
        </p:nvSpPr>
        <p:spPr>
          <a:xfrm>
            <a:off x="3947760" y="2501640"/>
            <a:ext cx="48384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37" name="CustomShape 38"/>
          <p:cNvSpPr/>
          <p:nvPr/>
        </p:nvSpPr>
        <p:spPr>
          <a:xfrm>
            <a:off x="4334760" y="2299320"/>
            <a:ext cx="218160" cy="9972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38" name="Picture 132" descr=""/>
          <p:cNvPicPr/>
          <p:nvPr/>
        </p:nvPicPr>
        <p:blipFill>
          <a:blip r:embed="rId24"/>
          <a:stretch/>
        </p:blipFill>
        <p:spPr>
          <a:xfrm>
            <a:off x="1375560" y="1852920"/>
            <a:ext cx="1797120" cy="180720"/>
          </a:xfrm>
          <a:prstGeom prst="rect">
            <a:avLst/>
          </a:prstGeom>
          <a:ln w="0">
            <a:noFill/>
          </a:ln>
        </p:spPr>
      </p:pic>
      <p:sp>
        <p:nvSpPr>
          <p:cNvPr id="339" name="CustomShape 39"/>
          <p:cNvSpPr/>
          <p:nvPr/>
        </p:nvSpPr>
        <p:spPr>
          <a:xfrm>
            <a:off x="1558800" y="1779840"/>
            <a:ext cx="179388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Всеволожский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40" name="CustomShape 40"/>
          <p:cNvSpPr/>
          <p:nvPr/>
        </p:nvSpPr>
        <p:spPr>
          <a:xfrm>
            <a:off x="1729080" y="2096280"/>
            <a:ext cx="928080" cy="9828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2565,3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1432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341" name="CustomShape 41"/>
          <p:cNvSpPr/>
          <p:nvPr/>
        </p:nvSpPr>
        <p:spPr>
          <a:xfrm>
            <a:off x="1730160" y="2232360"/>
            <a:ext cx="93600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33630/354723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42" name="Picture 137" descr=""/>
          <p:cNvPicPr/>
          <p:nvPr/>
        </p:nvPicPr>
        <p:blipFill>
          <a:blip r:embed="rId25"/>
          <a:stretch/>
        </p:blipFill>
        <p:spPr>
          <a:xfrm>
            <a:off x="1779840" y="2369880"/>
            <a:ext cx="477720" cy="185040"/>
          </a:xfrm>
          <a:prstGeom prst="rect">
            <a:avLst/>
          </a:prstGeom>
          <a:ln w="0">
            <a:noFill/>
          </a:ln>
        </p:spPr>
      </p:pic>
      <p:sp>
        <p:nvSpPr>
          <p:cNvPr id="343" name="CustomShape 42"/>
          <p:cNvSpPr/>
          <p:nvPr/>
        </p:nvSpPr>
        <p:spPr>
          <a:xfrm>
            <a:off x="1942920" y="2371680"/>
            <a:ext cx="17496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344" name="Picture 140" descr=""/>
          <p:cNvPicPr/>
          <p:nvPr/>
        </p:nvPicPr>
        <p:blipFill>
          <a:blip r:embed="rId26"/>
          <a:stretch/>
        </p:blipFill>
        <p:spPr>
          <a:xfrm>
            <a:off x="2152800" y="2369880"/>
            <a:ext cx="485640" cy="186480"/>
          </a:xfrm>
          <a:prstGeom prst="rect">
            <a:avLst/>
          </a:prstGeom>
          <a:ln w="0">
            <a:noFill/>
          </a:ln>
        </p:spPr>
      </p:pic>
      <p:sp>
        <p:nvSpPr>
          <p:cNvPr id="345" name="CustomShape 43"/>
          <p:cNvSpPr/>
          <p:nvPr/>
        </p:nvSpPr>
        <p:spPr>
          <a:xfrm>
            <a:off x="2216880" y="2288880"/>
            <a:ext cx="48204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46" name="CustomShape 44"/>
          <p:cNvSpPr/>
          <p:nvPr/>
        </p:nvSpPr>
        <p:spPr>
          <a:xfrm>
            <a:off x="2540160" y="2098440"/>
            <a:ext cx="206280" cy="9756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47" name="Picture 145" descr=""/>
          <p:cNvPicPr/>
          <p:nvPr/>
        </p:nvPicPr>
        <p:blipFill>
          <a:blip r:embed="rId27"/>
          <a:stretch/>
        </p:blipFill>
        <p:spPr>
          <a:xfrm>
            <a:off x="5392800" y="1752120"/>
            <a:ext cx="1797120" cy="185040"/>
          </a:xfrm>
          <a:prstGeom prst="rect">
            <a:avLst/>
          </a:prstGeom>
          <a:ln w="0">
            <a:noFill/>
          </a:ln>
        </p:spPr>
      </p:pic>
      <p:sp>
        <p:nvSpPr>
          <p:cNvPr id="348" name="CustomShape 45"/>
          <p:cNvSpPr/>
          <p:nvPr/>
        </p:nvSpPr>
        <p:spPr>
          <a:xfrm>
            <a:off x="5426280" y="1954800"/>
            <a:ext cx="928080" cy="9828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1233,7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394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349" name="CustomShape 46"/>
          <p:cNvSpPr/>
          <p:nvPr/>
        </p:nvSpPr>
        <p:spPr>
          <a:xfrm>
            <a:off x="6498000" y="1948320"/>
            <a:ext cx="235800" cy="9828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50" name="Picture 158" descr=""/>
          <p:cNvPicPr/>
          <p:nvPr/>
        </p:nvPicPr>
        <p:blipFill>
          <a:blip r:embed="rId28"/>
          <a:stretch/>
        </p:blipFill>
        <p:spPr>
          <a:xfrm>
            <a:off x="5503320" y="3166560"/>
            <a:ext cx="1798560" cy="181440"/>
          </a:xfrm>
          <a:prstGeom prst="rect">
            <a:avLst/>
          </a:prstGeom>
          <a:ln w="0">
            <a:noFill/>
          </a:ln>
        </p:spPr>
      </p:pic>
      <p:sp>
        <p:nvSpPr>
          <p:cNvPr id="351" name="CustomShape 47"/>
          <p:cNvSpPr/>
          <p:nvPr/>
        </p:nvSpPr>
        <p:spPr>
          <a:xfrm>
            <a:off x="5890680" y="3345120"/>
            <a:ext cx="929880" cy="9864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963,9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362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352" name="CustomShape 48"/>
          <p:cNvSpPr/>
          <p:nvPr/>
        </p:nvSpPr>
        <p:spPr>
          <a:xfrm>
            <a:off x="5890680" y="3481200"/>
            <a:ext cx="937800" cy="9972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12504/50019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53" name="Picture 163" descr=""/>
          <p:cNvPicPr/>
          <p:nvPr/>
        </p:nvPicPr>
        <p:blipFill>
          <a:blip r:embed="rId29"/>
          <a:stretch/>
        </p:blipFill>
        <p:spPr>
          <a:xfrm>
            <a:off x="5913720" y="3614400"/>
            <a:ext cx="485640" cy="185760"/>
          </a:xfrm>
          <a:prstGeom prst="rect">
            <a:avLst/>
          </a:prstGeom>
          <a:ln w="0">
            <a:noFill/>
          </a:ln>
        </p:spPr>
      </p:pic>
      <p:pic>
        <p:nvPicPr>
          <p:cNvPr id="354" name="Picture 171" descr=""/>
          <p:cNvPicPr/>
          <p:nvPr/>
        </p:nvPicPr>
        <p:blipFill>
          <a:blip r:embed="rId30"/>
          <a:stretch/>
        </p:blipFill>
        <p:spPr>
          <a:xfrm>
            <a:off x="4099680" y="3339000"/>
            <a:ext cx="1795680" cy="181080"/>
          </a:xfrm>
          <a:prstGeom prst="rect">
            <a:avLst/>
          </a:prstGeom>
          <a:ln w="0">
            <a:noFill/>
          </a:ln>
        </p:spPr>
      </p:pic>
      <p:sp>
        <p:nvSpPr>
          <p:cNvPr id="355" name="CustomShape 49"/>
          <p:cNvSpPr/>
          <p:nvPr/>
        </p:nvSpPr>
        <p:spPr>
          <a:xfrm>
            <a:off x="4412520" y="3566880"/>
            <a:ext cx="929880" cy="9864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366,571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302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356" name="CustomShape 50"/>
          <p:cNvSpPr/>
          <p:nvPr/>
        </p:nvSpPr>
        <p:spPr>
          <a:xfrm>
            <a:off x="4412520" y="3704400"/>
            <a:ext cx="93924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5614/62456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57" name="Picture 176" descr=""/>
          <p:cNvPicPr/>
          <p:nvPr/>
        </p:nvPicPr>
        <p:blipFill>
          <a:blip r:embed="rId31"/>
          <a:stretch/>
        </p:blipFill>
        <p:spPr>
          <a:xfrm>
            <a:off x="4461840" y="3846600"/>
            <a:ext cx="479160" cy="179640"/>
          </a:xfrm>
          <a:prstGeom prst="rect">
            <a:avLst/>
          </a:prstGeom>
          <a:ln w="0">
            <a:noFill/>
          </a:ln>
        </p:spPr>
      </p:pic>
      <p:sp>
        <p:nvSpPr>
          <p:cNvPr id="358" name="CustomShape 51"/>
          <p:cNvSpPr/>
          <p:nvPr/>
        </p:nvSpPr>
        <p:spPr>
          <a:xfrm>
            <a:off x="4626000" y="3881880"/>
            <a:ext cx="17496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359" name="Picture 179" descr=""/>
          <p:cNvPicPr/>
          <p:nvPr/>
        </p:nvPicPr>
        <p:blipFill>
          <a:blip r:embed="rId32"/>
          <a:stretch/>
        </p:blipFill>
        <p:spPr>
          <a:xfrm>
            <a:off x="4836600" y="3847680"/>
            <a:ext cx="486720" cy="179640"/>
          </a:xfrm>
          <a:prstGeom prst="rect">
            <a:avLst/>
          </a:prstGeom>
          <a:ln w="0">
            <a:noFill/>
          </a:ln>
        </p:spPr>
      </p:pic>
      <p:sp>
        <p:nvSpPr>
          <p:cNvPr id="360" name="CustomShape 52"/>
          <p:cNvSpPr/>
          <p:nvPr/>
        </p:nvSpPr>
        <p:spPr>
          <a:xfrm>
            <a:off x="5021640" y="388188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61" name="CustomShape 53"/>
          <p:cNvSpPr/>
          <p:nvPr/>
        </p:nvSpPr>
        <p:spPr>
          <a:xfrm>
            <a:off x="5224320" y="3569040"/>
            <a:ext cx="197640" cy="9864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62" name="Picture 184" descr=""/>
          <p:cNvPicPr/>
          <p:nvPr/>
        </p:nvPicPr>
        <p:blipFill>
          <a:blip r:embed="rId33"/>
          <a:stretch/>
        </p:blipFill>
        <p:spPr>
          <a:xfrm>
            <a:off x="2687400" y="3852720"/>
            <a:ext cx="1798560" cy="181440"/>
          </a:xfrm>
          <a:prstGeom prst="rect">
            <a:avLst/>
          </a:prstGeom>
          <a:ln w="0">
            <a:noFill/>
          </a:ln>
        </p:spPr>
      </p:pic>
      <p:sp>
        <p:nvSpPr>
          <p:cNvPr id="363" name="CustomShape 54"/>
          <p:cNvSpPr/>
          <p:nvPr/>
        </p:nvSpPr>
        <p:spPr>
          <a:xfrm>
            <a:off x="3039120" y="4098600"/>
            <a:ext cx="929880" cy="993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2545,6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736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364" name="CustomShape 55"/>
          <p:cNvSpPr/>
          <p:nvPr/>
        </p:nvSpPr>
        <p:spPr>
          <a:xfrm>
            <a:off x="3041640" y="4234320"/>
            <a:ext cx="937800" cy="9972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32440/129761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65" name="Picture 189" descr=""/>
          <p:cNvPicPr/>
          <p:nvPr/>
        </p:nvPicPr>
        <p:blipFill>
          <a:blip r:embed="rId34"/>
          <a:stretch/>
        </p:blipFill>
        <p:spPr>
          <a:xfrm>
            <a:off x="3093120" y="4377600"/>
            <a:ext cx="478440" cy="178920"/>
          </a:xfrm>
          <a:prstGeom prst="rect">
            <a:avLst/>
          </a:prstGeom>
          <a:ln w="0">
            <a:noFill/>
          </a:ln>
        </p:spPr>
      </p:pic>
      <p:sp>
        <p:nvSpPr>
          <p:cNvPr id="366" name="CustomShape 56"/>
          <p:cNvSpPr/>
          <p:nvPr/>
        </p:nvSpPr>
        <p:spPr>
          <a:xfrm>
            <a:off x="3235680" y="4304160"/>
            <a:ext cx="4806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367" name="Picture 192" descr=""/>
          <p:cNvPicPr/>
          <p:nvPr/>
        </p:nvPicPr>
        <p:blipFill>
          <a:blip r:embed="rId35"/>
          <a:stretch/>
        </p:blipFill>
        <p:spPr>
          <a:xfrm>
            <a:off x="3465360" y="4378680"/>
            <a:ext cx="478440" cy="178920"/>
          </a:xfrm>
          <a:prstGeom prst="rect">
            <a:avLst/>
          </a:prstGeom>
          <a:ln w="0">
            <a:noFill/>
          </a:ln>
        </p:spPr>
      </p:pic>
      <p:sp>
        <p:nvSpPr>
          <p:cNvPr id="368" name="CustomShape 57"/>
          <p:cNvSpPr/>
          <p:nvPr/>
        </p:nvSpPr>
        <p:spPr>
          <a:xfrm>
            <a:off x="3464640" y="4304160"/>
            <a:ext cx="4806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69" name="CustomShape 58"/>
          <p:cNvSpPr/>
          <p:nvPr/>
        </p:nvSpPr>
        <p:spPr>
          <a:xfrm>
            <a:off x="3850200" y="4100760"/>
            <a:ext cx="235440" cy="9828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70" name="Picture 197" descr=""/>
          <p:cNvPicPr/>
          <p:nvPr/>
        </p:nvPicPr>
        <p:blipFill>
          <a:blip r:embed="rId36"/>
          <a:stretch/>
        </p:blipFill>
        <p:spPr>
          <a:xfrm>
            <a:off x="1656000" y="2607120"/>
            <a:ext cx="1797120" cy="185760"/>
          </a:xfrm>
          <a:prstGeom prst="rect">
            <a:avLst/>
          </a:prstGeom>
          <a:ln w="0">
            <a:noFill/>
          </a:ln>
        </p:spPr>
      </p:pic>
      <p:sp>
        <p:nvSpPr>
          <p:cNvPr id="371" name="CustomShape 59"/>
          <p:cNvSpPr/>
          <p:nvPr/>
        </p:nvSpPr>
        <p:spPr>
          <a:xfrm>
            <a:off x="1812240" y="2532600"/>
            <a:ext cx="179388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Ломоносовский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72" name="CustomShape 60"/>
          <p:cNvSpPr/>
          <p:nvPr/>
        </p:nvSpPr>
        <p:spPr>
          <a:xfrm>
            <a:off x="2009520" y="2851560"/>
            <a:ext cx="928080" cy="9972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1053,9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252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373" name="CustomShape 61"/>
          <p:cNvSpPr/>
          <p:nvPr/>
        </p:nvSpPr>
        <p:spPr>
          <a:xfrm>
            <a:off x="2010600" y="2987640"/>
            <a:ext cx="936000" cy="9972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17962/71250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74" name="Picture 202" descr=""/>
          <p:cNvPicPr/>
          <p:nvPr/>
        </p:nvPicPr>
        <p:blipFill>
          <a:blip r:embed="rId37"/>
          <a:stretch/>
        </p:blipFill>
        <p:spPr>
          <a:xfrm>
            <a:off x="2062080" y="3128400"/>
            <a:ext cx="475920" cy="185760"/>
          </a:xfrm>
          <a:prstGeom prst="rect">
            <a:avLst/>
          </a:prstGeom>
          <a:ln w="0">
            <a:noFill/>
          </a:ln>
        </p:spPr>
      </p:pic>
      <p:sp>
        <p:nvSpPr>
          <p:cNvPr id="375" name="CustomShape 62"/>
          <p:cNvSpPr/>
          <p:nvPr/>
        </p:nvSpPr>
        <p:spPr>
          <a:xfrm>
            <a:off x="2212560" y="3139200"/>
            <a:ext cx="17496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376" name="Picture 205" descr=""/>
          <p:cNvPicPr/>
          <p:nvPr/>
        </p:nvPicPr>
        <p:blipFill>
          <a:blip r:embed="rId38"/>
          <a:stretch/>
        </p:blipFill>
        <p:spPr>
          <a:xfrm>
            <a:off x="2433600" y="3129480"/>
            <a:ext cx="477720" cy="184680"/>
          </a:xfrm>
          <a:prstGeom prst="rect">
            <a:avLst/>
          </a:prstGeom>
          <a:ln w="0">
            <a:noFill/>
          </a:ln>
        </p:spPr>
      </p:pic>
      <p:sp>
        <p:nvSpPr>
          <p:cNvPr id="377" name="CustomShape 63"/>
          <p:cNvSpPr/>
          <p:nvPr/>
        </p:nvSpPr>
        <p:spPr>
          <a:xfrm>
            <a:off x="2431440" y="3061800"/>
            <a:ext cx="4788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78" name="CustomShape 64"/>
          <p:cNvSpPr/>
          <p:nvPr/>
        </p:nvSpPr>
        <p:spPr>
          <a:xfrm>
            <a:off x="2819160" y="2853720"/>
            <a:ext cx="336600" cy="9972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79" name="Picture 210" descr=""/>
          <p:cNvPicPr/>
          <p:nvPr/>
        </p:nvPicPr>
        <p:blipFill>
          <a:blip r:embed="rId39"/>
          <a:stretch/>
        </p:blipFill>
        <p:spPr>
          <a:xfrm>
            <a:off x="-7920" y="3971160"/>
            <a:ext cx="1795320" cy="185400"/>
          </a:xfrm>
          <a:prstGeom prst="rect">
            <a:avLst/>
          </a:prstGeom>
          <a:ln w="0">
            <a:noFill/>
          </a:ln>
        </p:spPr>
      </p:pic>
      <p:sp>
        <p:nvSpPr>
          <p:cNvPr id="380" name="CustomShape 65"/>
          <p:cNvSpPr/>
          <p:nvPr/>
        </p:nvSpPr>
        <p:spPr>
          <a:xfrm>
            <a:off x="200160" y="3891960"/>
            <a:ext cx="179856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Сланцевский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81" name="CustomShape 66"/>
          <p:cNvSpPr/>
          <p:nvPr/>
        </p:nvSpPr>
        <p:spPr>
          <a:xfrm>
            <a:off x="340560" y="4217040"/>
            <a:ext cx="932400" cy="993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677,7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204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382" name="CustomShape 67"/>
          <p:cNvSpPr/>
          <p:nvPr/>
        </p:nvSpPr>
        <p:spPr>
          <a:xfrm>
            <a:off x="342000" y="4352760"/>
            <a:ext cx="940320" cy="9972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10697/42791</a:t>
            </a:r>
            <a:endParaRPr b="0" lang="ru-RU" sz="800" spc="-1" strike="noStrike">
              <a:latin typeface="Arial"/>
            </a:endParaRPr>
          </a:p>
        </p:txBody>
      </p:sp>
      <p:grpSp>
        <p:nvGrpSpPr>
          <p:cNvPr id="383" name="Group 68"/>
          <p:cNvGrpSpPr/>
          <p:nvPr/>
        </p:nvGrpSpPr>
        <p:grpSpPr>
          <a:xfrm>
            <a:off x="388800" y="4492080"/>
            <a:ext cx="487800" cy="186120"/>
            <a:chOff x="388800" y="4492080"/>
            <a:chExt cx="487800" cy="186120"/>
          </a:xfrm>
        </p:grpSpPr>
        <p:pic>
          <p:nvPicPr>
            <p:cNvPr id="384" name="Picture 215" descr=""/>
            <p:cNvPicPr/>
            <p:nvPr/>
          </p:nvPicPr>
          <p:blipFill>
            <a:blip r:embed="rId40"/>
            <a:stretch/>
          </p:blipFill>
          <p:spPr>
            <a:xfrm>
              <a:off x="388800" y="4492800"/>
              <a:ext cx="487800" cy="185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5" name="CustomShape 69"/>
            <p:cNvSpPr/>
            <p:nvPr/>
          </p:nvSpPr>
          <p:spPr>
            <a:xfrm>
              <a:off x="555120" y="4492080"/>
              <a:ext cx="174960" cy="15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0,5</a:t>
              </a:r>
              <a:endParaRPr b="0" lang="ru-RU" sz="1000" spc="-1" strike="noStrike">
                <a:latin typeface="Arial"/>
              </a:endParaRPr>
            </a:p>
          </p:txBody>
        </p:sp>
      </p:grpSp>
      <p:pic>
        <p:nvPicPr>
          <p:cNvPr id="386" name="Picture 218" descr=""/>
          <p:cNvPicPr/>
          <p:nvPr/>
        </p:nvPicPr>
        <p:blipFill>
          <a:blip r:embed="rId41"/>
          <a:stretch/>
        </p:blipFill>
        <p:spPr>
          <a:xfrm>
            <a:off x="765360" y="4492800"/>
            <a:ext cx="487800" cy="185400"/>
          </a:xfrm>
          <a:prstGeom prst="rect">
            <a:avLst/>
          </a:prstGeom>
          <a:ln w="0">
            <a:noFill/>
          </a:ln>
        </p:spPr>
      </p:pic>
      <p:sp>
        <p:nvSpPr>
          <p:cNvPr id="387" name="CustomShape 70"/>
          <p:cNvSpPr/>
          <p:nvPr/>
        </p:nvSpPr>
        <p:spPr>
          <a:xfrm>
            <a:off x="951480" y="452808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88" name="CustomShape 71"/>
          <p:cNvSpPr/>
          <p:nvPr/>
        </p:nvSpPr>
        <p:spPr>
          <a:xfrm>
            <a:off x="1155240" y="4219200"/>
            <a:ext cx="270000" cy="9972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63%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89" name="Picture 223" descr=""/>
          <p:cNvPicPr/>
          <p:nvPr/>
        </p:nvPicPr>
        <p:blipFill>
          <a:blip r:embed="rId42"/>
          <a:stretch/>
        </p:blipFill>
        <p:spPr>
          <a:xfrm>
            <a:off x="-36720" y="3156840"/>
            <a:ext cx="1798560" cy="180360"/>
          </a:xfrm>
          <a:prstGeom prst="rect">
            <a:avLst/>
          </a:prstGeom>
          <a:ln w="0">
            <a:noFill/>
          </a:ln>
        </p:spPr>
      </p:pic>
      <p:sp>
        <p:nvSpPr>
          <p:cNvPr id="390" name="CustomShape 72"/>
          <p:cNvSpPr/>
          <p:nvPr/>
        </p:nvSpPr>
        <p:spPr>
          <a:xfrm>
            <a:off x="145080" y="307440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Кингисеппский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91" name="CustomShape 73"/>
          <p:cNvSpPr/>
          <p:nvPr/>
        </p:nvSpPr>
        <p:spPr>
          <a:xfrm>
            <a:off x="316800" y="3401280"/>
            <a:ext cx="928080" cy="9828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566,5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543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392" name="CustomShape 74"/>
          <p:cNvSpPr/>
          <p:nvPr/>
        </p:nvSpPr>
        <p:spPr>
          <a:xfrm>
            <a:off x="316800" y="3536280"/>
            <a:ext cx="93744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19709/73339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93" name="Picture 228" descr=""/>
          <p:cNvPicPr/>
          <p:nvPr/>
        </p:nvPicPr>
        <p:blipFill>
          <a:blip r:embed="rId43"/>
          <a:stretch/>
        </p:blipFill>
        <p:spPr>
          <a:xfrm>
            <a:off x="369000" y="3678120"/>
            <a:ext cx="478080" cy="184680"/>
          </a:xfrm>
          <a:prstGeom prst="rect">
            <a:avLst/>
          </a:prstGeom>
          <a:ln w="0">
            <a:noFill/>
          </a:ln>
        </p:spPr>
      </p:pic>
      <p:sp>
        <p:nvSpPr>
          <p:cNvPr id="394" name="CustomShape 75"/>
          <p:cNvSpPr/>
          <p:nvPr/>
        </p:nvSpPr>
        <p:spPr>
          <a:xfrm>
            <a:off x="530280" y="3712680"/>
            <a:ext cx="17496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395" name="Picture 231" descr=""/>
          <p:cNvPicPr/>
          <p:nvPr/>
        </p:nvPicPr>
        <p:blipFill>
          <a:blip r:embed="rId44"/>
          <a:stretch/>
        </p:blipFill>
        <p:spPr>
          <a:xfrm>
            <a:off x="741960" y="3679200"/>
            <a:ext cx="478080" cy="177840"/>
          </a:xfrm>
          <a:prstGeom prst="rect">
            <a:avLst/>
          </a:prstGeom>
          <a:ln w="0">
            <a:noFill/>
          </a:ln>
        </p:spPr>
      </p:pic>
      <p:sp>
        <p:nvSpPr>
          <p:cNvPr id="396" name="CustomShape 76"/>
          <p:cNvSpPr/>
          <p:nvPr/>
        </p:nvSpPr>
        <p:spPr>
          <a:xfrm>
            <a:off x="598320" y="3676680"/>
            <a:ext cx="4788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97" name="CustomShape 77"/>
          <p:cNvSpPr/>
          <p:nvPr/>
        </p:nvSpPr>
        <p:spPr>
          <a:xfrm>
            <a:off x="1127880" y="3403440"/>
            <a:ext cx="226800" cy="9756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398" name="Picture 236" descr=""/>
          <p:cNvPicPr/>
          <p:nvPr/>
        </p:nvPicPr>
        <p:blipFill>
          <a:blip r:embed="rId45"/>
          <a:stretch/>
        </p:blipFill>
        <p:spPr>
          <a:xfrm>
            <a:off x="1404000" y="3353400"/>
            <a:ext cx="1796760" cy="181080"/>
          </a:xfrm>
          <a:prstGeom prst="rect">
            <a:avLst/>
          </a:prstGeom>
          <a:ln w="0">
            <a:noFill/>
          </a:ln>
        </p:spPr>
      </p:pic>
      <p:sp>
        <p:nvSpPr>
          <p:cNvPr id="399" name="CustomShape 78"/>
          <p:cNvSpPr/>
          <p:nvPr/>
        </p:nvSpPr>
        <p:spPr>
          <a:xfrm>
            <a:off x="1611360" y="3263400"/>
            <a:ext cx="179856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Волосовский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00" name="CustomShape 79"/>
          <p:cNvSpPr/>
          <p:nvPr/>
        </p:nvSpPr>
        <p:spPr>
          <a:xfrm>
            <a:off x="1716480" y="3583800"/>
            <a:ext cx="932760" cy="9828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633,0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569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401" name="CustomShape 80"/>
          <p:cNvSpPr/>
          <p:nvPr/>
        </p:nvSpPr>
        <p:spPr>
          <a:xfrm>
            <a:off x="1716480" y="3719520"/>
            <a:ext cx="94032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12912/51675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402" name="Picture 241" descr=""/>
          <p:cNvPicPr/>
          <p:nvPr/>
        </p:nvPicPr>
        <p:blipFill>
          <a:blip r:embed="rId46"/>
          <a:stretch/>
        </p:blipFill>
        <p:spPr>
          <a:xfrm>
            <a:off x="1764000" y="3859560"/>
            <a:ext cx="479520" cy="185400"/>
          </a:xfrm>
          <a:prstGeom prst="rect">
            <a:avLst/>
          </a:prstGeom>
          <a:ln w="0">
            <a:noFill/>
          </a:ln>
        </p:spPr>
      </p:pic>
      <p:sp>
        <p:nvSpPr>
          <p:cNvPr id="403" name="CustomShape 81"/>
          <p:cNvSpPr/>
          <p:nvPr/>
        </p:nvSpPr>
        <p:spPr>
          <a:xfrm>
            <a:off x="1890720" y="3787560"/>
            <a:ext cx="48204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404" name="Picture 244" descr=""/>
          <p:cNvPicPr/>
          <p:nvPr/>
        </p:nvPicPr>
        <p:blipFill>
          <a:blip r:embed="rId47"/>
          <a:stretch/>
        </p:blipFill>
        <p:spPr>
          <a:xfrm>
            <a:off x="2141280" y="3858480"/>
            <a:ext cx="487080" cy="186480"/>
          </a:xfrm>
          <a:prstGeom prst="rect">
            <a:avLst/>
          </a:prstGeom>
          <a:ln w="0">
            <a:noFill/>
          </a:ln>
        </p:spPr>
      </p:pic>
      <p:sp>
        <p:nvSpPr>
          <p:cNvPr id="405" name="CustomShape 82"/>
          <p:cNvSpPr/>
          <p:nvPr/>
        </p:nvSpPr>
        <p:spPr>
          <a:xfrm>
            <a:off x="2140920" y="3787920"/>
            <a:ext cx="48528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06" name="CustomShape 83"/>
          <p:cNvSpPr/>
          <p:nvPr/>
        </p:nvSpPr>
        <p:spPr>
          <a:xfrm>
            <a:off x="2527920" y="3585600"/>
            <a:ext cx="325440" cy="9864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407" name="Picture 249" descr=""/>
          <p:cNvPicPr/>
          <p:nvPr/>
        </p:nvPicPr>
        <p:blipFill>
          <a:blip r:embed="rId48"/>
          <a:stretch/>
        </p:blipFill>
        <p:spPr>
          <a:xfrm>
            <a:off x="1263240" y="4318920"/>
            <a:ext cx="1795680" cy="181440"/>
          </a:xfrm>
          <a:prstGeom prst="rect">
            <a:avLst/>
          </a:prstGeom>
          <a:ln w="0">
            <a:noFill/>
          </a:ln>
        </p:spPr>
      </p:pic>
      <p:sp>
        <p:nvSpPr>
          <p:cNvPr id="408" name="CustomShape 84"/>
          <p:cNvSpPr/>
          <p:nvPr/>
        </p:nvSpPr>
        <p:spPr>
          <a:xfrm>
            <a:off x="2895840" y="376488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Тосненский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09" name="CustomShape 85"/>
          <p:cNvSpPr/>
          <p:nvPr/>
        </p:nvSpPr>
        <p:spPr>
          <a:xfrm>
            <a:off x="1578960" y="4549320"/>
            <a:ext cx="931320" cy="993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1041,0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/3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23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410" name="CustomShape 86"/>
          <p:cNvSpPr/>
          <p:nvPr/>
        </p:nvSpPr>
        <p:spPr>
          <a:xfrm>
            <a:off x="1578960" y="4685040"/>
            <a:ext cx="938880" cy="9972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12219/72379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411" name="Picture 254" descr=""/>
          <p:cNvPicPr/>
          <p:nvPr/>
        </p:nvPicPr>
        <p:blipFill>
          <a:blip r:embed="rId49"/>
          <a:stretch/>
        </p:blipFill>
        <p:spPr>
          <a:xfrm>
            <a:off x="1622160" y="4824720"/>
            <a:ext cx="479160" cy="185760"/>
          </a:xfrm>
          <a:prstGeom prst="rect">
            <a:avLst/>
          </a:prstGeom>
          <a:ln w="0">
            <a:noFill/>
          </a:ln>
        </p:spPr>
      </p:pic>
      <p:sp>
        <p:nvSpPr>
          <p:cNvPr id="412" name="CustomShape 87"/>
          <p:cNvSpPr/>
          <p:nvPr/>
        </p:nvSpPr>
        <p:spPr>
          <a:xfrm>
            <a:off x="1771200" y="4752360"/>
            <a:ext cx="4806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413" name="Picture 257" descr=""/>
          <p:cNvPicPr/>
          <p:nvPr/>
        </p:nvPicPr>
        <p:blipFill>
          <a:blip r:embed="rId50"/>
          <a:stretch/>
        </p:blipFill>
        <p:spPr>
          <a:xfrm>
            <a:off x="2001600" y="4824720"/>
            <a:ext cx="486720" cy="185760"/>
          </a:xfrm>
          <a:prstGeom prst="rect">
            <a:avLst/>
          </a:prstGeom>
          <a:ln w="0">
            <a:noFill/>
          </a:ln>
        </p:spPr>
      </p:pic>
      <p:sp>
        <p:nvSpPr>
          <p:cNvPr id="414" name="CustomShape 88"/>
          <p:cNvSpPr/>
          <p:nvPr/>
        </p:nvSpPr>
        <p:spPr>
          <a:xfrm>
            <a:off x="2006280" y="4757760"/>
            <a:ext cx="48384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15" name="CustomShape 89"/>
          <p:cNvSpPr/>
          <p:nvPr/>
        </p:nvSpPr>
        <p:spPr>
          <a:xfrm>
            <a:off x="2513520" y="4549320"/>
            <a:ext cx="213840" cy="9864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416" name="Picture 262" descr=""/>
          <p:cNvPicPr/>
          <p:nvPr/>
        </p:nvPicPr>
        <p:blipFill>
          <a:blip r:embed="rId51"/>
          <a:stretch/>
        </p:blipFill>
        <p:spPr>
          <a:xfrm>
            <a:off x="2703240" y="3129480"/>
            <a:ext cx="1795680" cy="180360"/>
          </a:xfrm>
          <a:prstGeom prst="rect">
            <a:avLst/>
          </a:prstGeom>
          <a:ln w="0">
            <a:noFill/>
          </a:ln>
        </p:spPr>
      </p:pic>
      <p:sp>
        <p:nvSpPr>
          <p:cNvPr id="417" name="CustomShape 90"/>
          <p:cNvSpPr/>
          <p:nvPr/>
        </p:nvSpPr>
        <p:spPr>
          <a:xfrm>
            <a:off x="3056400" y="3375360"/>
            <a:ext cx="929520" cy="993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2766,2</a:t>
            </a:r>
            <a:r>
              <a:rPr b="0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972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418" name="CustomShape 91"/>
          <p:cNvSpPr/>
          <p:nvPr/>
        </p:nvSpPr>
        <p:spPr>
          <a:xfrm>
            <a:off x="3056400" y="3511080"/>
            <a:ext cx="938880" cy="9972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61063/24425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419" name="Picture 267" descr=""/>
          <p:cNvPicPr/>
          <p:nvPr/>
        </p:nvPicPr>
        <p:blipFill>
          <a:blip r:embed="rId52"/>
          <a:stretch/>
        </p:blipFill>
        <p:spPr>
          <a:xfrm>
            <a:off x="3117960" y="3650040"/>
            <a:ext cx="487080" cy="179280"/>
          </a:xfrm>
          <a:prstGeom prst="rect">
            <a:avLst/>
          </a:prstGeom>
          <a:ln w="0">
            <a:noFill/>
          </a:ln>
        </p:spPr>
      </p:pic>
      <p:sp>
        <p:nvSpPr>
          <p:cNvPr id="420" name="CustomShape 92"/>
          <p:cNvSpPr/>
          <p:nvPr/>
        </p:nvSpPr>
        <p:spPr>
          <a:xfrm>
            <a:off x="3279600" y="3665160"/>
            <a:ext cx="17496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0,5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421" name="Picture 270" descr=""/>
          <p:cNvPicPr/>
          <p:nvPr/>
        </p:nvPicPr>
        <p:blipFill>
          <a:blip r:embed="rId53"/>
          <a:stretch/>
        </p:blipFill>
        <p:spPr>
          <a:xfrm>
            <a:off x="3521160" y="3654000"/>
            <a:ext cx="479160" cy="179280"/>
          </a:xfrm>
          <a:prstGeom prst="rect">
            <a:avLst/>
          </a:prstGeom>
          <a:ln w="0">
            <a:noFill/>
          </a:ln>
        </p:spPr>
      </p:pic>
      <p:sp>
        <p:nvSpPr>
          <p:cNvPr id="422" name="CustomShape 93"/>
          <p:cNvSpPr/>
          <p:nvPr/>
        </p:nvSpPr>
        <p:spPr>
          <a:xfrm>
            <a:off x="3526200" y="3579480"/>
            <a:ext cx="48060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23" name="CustomShape 94"/>
          <p:cNvSpPr/>
          <p:nvPr/>
        </p:nvSpPr>
        <p:spPr>
          <a:xfrm>
            <a:off x="3866400" y="3377520"/>
            <a:ext cx="221760" cy="9828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65%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424" name="CustomShape 95"/>
          <p:cNvSpPr/>
          <p:nvPr/>
        </p:nvSpPr>
        <p:spPr>
          <a:xfrm>
            <a:off x="6436800" y="1263960"/>
            <a:ext cx="93600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7321/23924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425" name="CustomShape 96"/>
          <p:cNvSpPr/>
          <p:nvPr/>
        </p:nvSpPr>
        <p:spPr>
          <a:xfrm>
            <a:off x="5733000" y="2091960"/>
            <a:ext cx="935640" cy="9828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160" bIns="8316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17476/69905</a:t>
            </a:r>
            <a:endParaRPr b="0" lang="ru-RU" sz="800" spc="-1" strike="noStrike">
              <a:latin typeface="Arial"/>
            </a:endParaRPr>
          </a:p>
        </p:txBody>
      </p:sp>
      <p:pic>
        <p:nvPicPr>
          <p:cNvPr id="426" name="Picture 150" descr=""/>
          <p:cNvPicPr/>
          <p:nvPr/>
        </p:nvPicPr>
        <p:blipFill>
          <a:blip r:embed="rId54"/>
          <a:stretch/>
        </p:blipFill>
        <p:spPr>
          <a:xfrm>
            <a:off x="5580720" y="2215440"/>
            <a:ext cx="477720" cy="185400"/>
          </a:xfrm>
          <a:prstGeom prst="rect">
            <a:avLst/>
          </a:prstGeom>
          <a:ln w="0">
            <a:noFill/>
          </a:ln>
        </p:spPr>
      </p:pic>
      <p:sp>
        <p:nvSpPr>
          <p:cNvPr id="427" name="CustomShape 97"/>
          <p:cNvSpPr/>
          <p:nvPr/>
        </p:nvSpPr>
        <p:spPr>
          <a:xfrm>
            <a:off x="5760360" y="225288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20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428" name="Picture 153" descr=""/>
          <p:cNvPicPr/>
          <p:nvPr/>
        </p:nvPicPr>
        <p:blipFill>
          <a:blip r:embed="rId55"/>
          <a:stretch/>
        </p:blipFill>
        <p:spPr>
          <a:xfrm>
            <a:off x="5972760" y="2212200"/>
            <a:ext cx="477720" cy="184320"/>
          </a:xfrm>
          <a:prstGeom prst="rect">
            <a:avLst/>
          </a:prstGeom>
          <a:ln w="0">
            <a:noFill/>
          </a:ln>
        </p:spPr>
      </p:pic>
      <p:sp>
        <p:nvSpPr>
          <p:cNvPr id="429" name="CustomShape 98"/>
          <p:cNvSpPr/>
          <p:nvPr/>
        </p:nvSpPr>
        <p:spPr>
          <a:xfrm>
            <a:off x="6151320" y="224748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30" name="CustomShape 99"/>
          <p:cNvSpPr/>
          <p:nvPr/>
        </p:nvSpPr>
        <p:spPr>
          <a:xfrm>
            <a:off x="6120000" y="3616200"/>
            <a:ext cx="139680" cy="1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20</a:t>
            </a:r>
            <a:endParaRPr b="0" lang="ru-RU" sz="1000" spc="-1" strike="noStrike">
              <a:latin typeface="Arial"/>
            </a:endParaRPr>
          </a:p>
        </p:txBody>
      </p:sp>
      <p:pic>
        <p:nvPicPr>
          <p:cNvPr id="431" name="Picture 166" descr=""/>
          <p:cNvPicPr/>
          <p:nvPr/>
        </p:nvPicPr>
        <p:blipFill>
          <a:blip r:embed="rId56"/>
          <a:stretch/>
        </p:blipFill>
        <p:spPr>
          <a:xfrm>
            <a:off x="6363720" y="3612240"/>
            <a:ext cx="486000" cy="185760"/>
          </a:xfrm>
          <a:prstGeom prst="rect">
            <a:avLst/>
          </a:prstGeom>
          <a:ln w="0">
            <a:noFill/>
          </a:ln>
        </p:spPr>
      </p:pic>
      <p:sp>
        <p:nvSpPr>
          <p:cNvPr id="432" name="CustomShape 100"/>
          <p:cNvSpPr/>
          <p:nvPr/>
        </p:nvSpPr>
        <p:spPr>
          <a:xfrm>
            <a:off x="6365880" y="3538800"/>
            <a:ext cx="48204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33" name="CustomShape 101"/>
          <p:cNvSpPr/>
          <p:nvPr/>
        </p:nvSpPr>
        <p:spPr>
          <a:xfrm>
            <a:off x="6717600" y="3334320"/>
            <a:ext cx="193680" cy="9972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70%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434" name="CustomShape 102"/>
          <p:cNvSpPr/>
          <p:nvPr/>
        </p:nvSpPr>
        <p:spPr>
          <a:xfrm>
            <a:off x="2951280" y="304344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Гатчинский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35" name="CustomShape 103"/>
          <p:cNvSpPr/>
          <p:nvPr/>
        </p:nvSpPr>
        <p:spPr>
          <a:xfrm>
            <a:off x="4368960" y="326988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Киришский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36" name="CustomShape 104"/>
          <p:cNvSpPr/>
          <p:nvPr/>
        </p:nvSpPr>
        <p:spPr>
          <a:xfrm>
            <a:off x="3474360" y="195804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Кировский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37" name="CustomShape 105"/>
          <p:cNvSpPr/>
          <p:nvPr/>
        </p:nvSpPr>
        <p:spPr>
          <a:xfrm>
            <a:off x="4834800" y="233964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Волховский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38" name="CustomShape 106"/>
          <p:cNvSpPr/>
          <p:nvPr/>
        </p:nvSpPr>
        <p:spPr>
          <a:xfrm>
            <a:off x="5797800" y="310032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Бокситогорский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39" name="CustomShape 107"/>
          <p:cNvSpPr/>
          <p:nvPr/>
        </p:nvSpPr>
        <p:spPr>
          <a:xfrm>
            <a:off x="5634360" y="169704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Тихвинский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40" name="CustomShape 108"/>
          <p:cNvSpPr/>
          <p:nvPr/>
        </p:nvSpPr>
        <p:spPr>
          <a:xfrm>
            <a:off x="4626360" y="101412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Лодейнопольский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41" name="CustomShape 109"/>
          <p:cNvSpPr/>
          <p:nvPr/>
        </p:nvSpPr>
        <p:spPr>
          <a:xfrm>
            <a:off x="6364440" y="832320"/>
            <a:ext cx="179712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Подпорожский р-н</a:t>
            </a:r>
            <a:endParaRPr b="0" lang="ru-RU" sz="1000" spc="-1" strike="noStrike">
              <a:latin typeface="Arial"/>
            </a:endParaRPr>
          </a:p>
        </p:txBody>
      </p:sp>
      <p:grpSp>
        <p:nvGrpSpPr>
          <p:cNvPr id="442" name="Group 110"/>
          <p:cNvGrpSpPr/>
          <p:nvPr/>
        </p:nvGrpSpPr>
        <p:grpSpPr>
          <a:xfrm>
            <a:off x="7560000" y="1969200"/>
            <a:ext cx="2945880" cy="3081240"/>
            <a:chOff x="7560000" y="1969200"/>
            <a:chExt cx="2945880" cy="3081240"/>
          </a:xfrm>
        </p:grpSpPr>
        <p:sp>
          <p:nvSpPr>
            <p:cNvPr id="443" name="CustomShape 111"/>
            <p:cNvSpPr/>
            <p:nvPr/>
          </p:nvSpPr>
          <p:spPr>
            <a:xfrm>
              <a:off x="8299080" y="2762640"/>
              <a:ext cx="220680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линии электропередач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444" name="CustomShape 112"/>
            <p:cNvSpPr/>
            <p:nvPr/>
          </p:nvSpPr>
          <p:spPr>
            <a:xfrm>
              <a:off x="8262360" y="3978360"/>
              <a:ext cx="220968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протяженность ЛЭП/ТП (шт.)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445" name="CustomShape 113"/>
            <p:cNvSpPr/>
            <p:nvPr/>
          </p:nvSpPr>
          <p:spPr>
            <a:xfrm>
              <a:off x="8109000" y="4403880"/>
              <a:ext cx="213012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муниципальное образование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446" name="CustomShape 114"/>
            <p:cNvSpPr/>
            <p:nvPr/>
          </p:nvSpPr>
          <p:spPr>
            <a:xfrm>
              <a:off x="7788600" y="4041720"/>
              <a:ext cx="1325880" cy="10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7" name="CustomShape 115"/>
            <p:cNvSpPr/>
            <p:nvPr/>
          </p:nvSpPr>
          <p:spPr>
            <a:xfrm>
              <a:off x="7594560" y="1994760"/>
              <a:ext cx="2495520" cy="3035520"/>
            </a:xfrm>
            <a:prstGeom prst="rect">
              <a:avLst/>
            </a:prstGeom>
            <a:solidFill>
              <a:srgbClr val="ffffff"/>
            </a:solidFill>
            <a:ln w="1908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8" name="CustomShape 116"/>
            <p:cNvSpPr/>
            <p:nvPr/>
          </p:nvSpPr>
          <p:spPr>
            <a:xfrm>
              <a:off x="8059680" y="4131720"/>
              <a:ext cx="1575000" cy="136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9" name="CustomShape 117"/>
            <p:cNvSpPr/>
            <p:nvPr/>
          </p:nvSpPr>
          <p:spPr>
            <a:xfrm>
              <a:off x="8079120" y="1969200"/>
              <a:ext cx="186552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Условные обозначения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450" name="CustomShape 118"/>
            <p:cNvSpPr/>
            <p:nvPr/>
          </p:nvSpPr>
          <p:spPr>
            <a:xfrm>
              <a:off x="8404920" y="2394720"/>
              <a:ext cx="148068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порывы ветра, м/с</a:t>
              </a:r>
              <a:endParaRPr b="0" lang="ru-RU" sz="1000" spc="-1" strike="noStrike">
                <a:latin typeface="Arial"/>
              </a:endParaRPr>
            </a:p>
          </p:txBody>
        </p:sp>
        <p:pic>
          <p:nvPicPr>
            <p:cNvPr id="451" name="Рисунок 446" descr=""/>
            <p:cNvPicPr/>
            <p:nvPr/>
          </p:nvPicPr>
          <p:blipFill>
            <a:blip r:embed="rId57"/>
            <a:stretch/>
          </p:blipFill>
          <p:spPr>
            <a:xfrm>
              <a:off x="7699320" y="2460240"/>
              <a:ext cx="607680" cy="808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52" name="CustomShape 119"/>
            <p:cNvSpPr/>
            <p:nvPr/>
          </p:nvSpPr>
          <p:spPr>
            <a:xfrm>
              <a:off x="7779600" y="4026240"/>
              <a:ext cx="1577160" cy="117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3" name="CustomShape 120"/>
            <p:cNvSpPr/>
            <p:nvPr/>
          </p:nvSpPr>
          <p:spPr>
            <a:xfrm>
              <a:off x="8014320" y="3650040"/>
              <a:ext cx="2133360" cy="43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прогноз нарушения ЛЭП (УГМС) 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454" name="CustomShape 121"/>
            <p:cNvSpPr/>
            <p:nvPr/>
          </p:nvSpPr>
          <p:spPr>
            <a:xfrm>
              <a:off x="8097840" y="4118040"/>
              <a:ext cx="1869840" cy="149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5" name="CustomShape 122"/>
            <p:cNvSpPr/>
            <p:nvPr/>
          </p:nvSpPr>
          <p:spPr>
            <a:xfrm>
              <a:off x="7631640" y="3816720"/>
              <a:ext cx="357120" cy="145080"/>
            </a:xfrm>
            <a:custGeom>
              <a:avLst/>
              <a:gdLst/>
              <a:ahLst/>
              <a:rect l="l" t="t" r="r" b="b"/>
              <a:pathLst>
                <a:path w="324905" h="204788">
                  <a:moveTo>
                    <a:pt x="42863" y="28575"/>
                  </a:moveTo>
                  <a:cubicBezTo>
                    <a:pt x="44450" y="20638"/>
                    <a:pt x="43135" y="11498"/>
                    <a:pt x="47625" y="4763"/>
                  </a:cubicBezTo>
                  <a:cubicBezTo>
                    <a:pt x="50410" y="586"/>
                    <a:pt x="56893" y="0"/>
                    <a:pt x="61913" y="0"/>
                  </a:cubicBezTo>
                  <a:cubicBezTo>
                    <a:pt x="73138" y="0"/>
                    <a:pt x="84138" y="3175"/>
                    <a:pt x="95250" y="4763"/>
                  </a:cubicBezTo>
                  <a:cubicBezTo>
                    <a:pt x="147969" y="22336"/>
                    <a:pt x="113804" y="14914"/>
                    <a:pt x="200025" y="9525"/>
                  </a:cubicBezTo>
                  <a:cubicBezTo>
                    <a:pt x="217488" y="11113"/>
                    <a:pt x="235145" y="11241"/>
                    <a:pt x="252413" y="14288"/>
                  </a:cubicBezTo>
                  <a:cubicBezTo>
                    <a:pt x="262300" y="16033"/>
                    <a:pt x="280988" y="23813"/>
                    <a:pt x="280988" y="23813"/>
                  </a:cubicBezTo>
                  <a:cubicBezTo>
                    <a:pt x="282575" y="33338"/>
                    <a:pt x="280959" y="44004"/>
                    <a:pt x="285750" y="52388"/>
                  </a:cubicBezTo>
                  <a:cubicBezTo>
                    <a:pt x="288241" y="56747"/>
                    <a:pt x="295548" y="54905"/>
                    <a:pt x="300038" y="57150"/>
                  </a:cubicBezTo>
                  <a:cubicBezTo>
                    <a:pt x="305157" y="59710"/>
                    <a:pt x="309563" y="63500"/>
                    <a:pt x="314325" y="66675"/>
                  </a:cubicBezTo>
                  <a:cubicBezTo>
                    <a:pt x="317500" y="71438"/>
                    <a:pt x="323612" y="75244"/>
                    <a:pt x="323850" y="80963"/>
                  </a:cubicBezTo>
                  <a:cubicBezTo>
                    <a:pt x="325240" y="114309"/>
                    <a:pt x="326484" y="148430"/>
                    <a:pt x="319088" y="180975"/>
                  </a:cubicBezTo>
                  <a:cubicBezTo>
                    <a:pt x="317637" y="187358"/>
                    <a:pt x="306548" y="185053"/>
                    <a:pt x="300038" y="185738"/>
                  </a:cubicBezTo>
                  <a:cubicBezTo>
                    <a:pt x="276304" y="188236"/>
                    <a:pt x="252413" y="188913"/>
                    <a:pt x="228600" y="190500"/>
                  </a:cubicBezTo>
                  <a:cubicBezTo>
                    <a:pt x="222250" y="192088"/>
                    <a:pt x="215940" y="193843"/>
                    <a:pt x="209550" y="195263"/>
                  </a:cubicBezTo>
                  <a:cubicBezTo>
                    <a:pt x="201648" y="197019"/>
                    <a:pt x="193591" y="198062"/>
                    <a:pt x="185738" y="200025"/>
                  </a:cubicBezTo>
                  <a:cubicBezTo>
                    <a:pt x="180868" y="201243"/>
                    <a:pt x="176213" y="203200"/>
                    <a:pt x="171450" y="204788"/>
                  </a:cubicBezTo>
                  <a:cubicBezTo>
                    <a:pt x="165100" y="200025"/>
                    <a:pt x="158859" y="195114"/>
                    <a:pt x="152400" y="190500"/>
                  </a:cubicBezTo>
                  <a:cubicBezTo>
                    <a:pt x="147743" y="187173"/>
                    <a:pt x="142510" y="184639"/>
                    <a:pt x="138113" y="180975"/>
                  </a:cubicBezTo>
                  <a:cubicBezTo>
                    <a:pt x="132939" y="176663"/>
                    <a:pt x="128999" y="171000"/>
                    <a:pt x="123825" y="166688"/>
                  </a:cubicBezTo>
                  <a:cubicBezTo>
                    <a:pt x="116019" y="160183"/>
                    <a:pt x="105619" y="153881"/>
                    <a:pt x="95250" y="152400"/>
                  </a:cubicBezTo>
                  <a:cubicBezTo>
                    <a:pt x="77892" y="149920"/>
                    <a:pt x="60325" y="149225"/>
                    <a:pt x="42863" y="147638"/>
                  </a:cubicBezTo>
                  <a:cubicBezTo>
                    <a:pt x="31242" y="143764"/>
                    <a:pt x="23520" y="142582"/>
                    <a:pt x="14288" y="133350"/>
                  </a:cubicBezTo>
                  <a:cubicBezTo>
                    <a:pt x="10241" y="129303"/>
                    <a:pt x="7323" y="124182"/>
                    <a:pt x="4763" y="119063"/>
                  </a:cubicBezTo>
                  <a:cubicBezTo>
                    <a:pt x="2518" y="114573"/>
                    <a:pt x="1588" y="109538"/>
                    <a:pt x="0" y="104775"/>
                  </a:cubicBezTo>
                  <a:cubicBezTo>
                    <a:pt x="5433" y="50448"/>
                    <a:pt x="-6518" y="68431"/>
                    <a:pt x="19050" y="42863"/>
                  </a:cubicBezTo>
                  <a:lnTo>
                    <a:pt x="42863" y="28575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6" name="CustomShape 123"/>
            <p:cNvSpPr/>
            <p:nvPr/>
          </p:nvSpPr>
          <p:spPr>
            <a:xfrm>
              <a:off x="7629840" y="4078080"/>
              <a:ext cx="595080" cy="89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321/20</a:t>
              </a:r>
              <a:endParaRPr b="0" lang="ru-RU" sz="800" spc="-1" strike="noStrike">
                <a:latin typeface="Arial"/>
              </a:endParaRPr>
            </a:p>
          </p:txBody>
        </p:sp>
        <p:sp>
          <p:nvSpPr>
            <p:cNvPr id="457" name="CustomShape 124"/>
            <p:cNvSpPr/>
            <p:nvPr/>
          </p:nvSpPr>
          <p:spPr>
            <a:xfrm>
              <a:off x="7629840" y="4241880"/>
              <a:ext cx="605520" cy="882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68400" rIns="68400" tIns="34200" bIns="342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19/330</a:t>
              </a:r>
              <a:endParaRPr b="0" lang="ru-RU" sz="800" spc="-1" strike="noStrike">
                <a:latin typeface="Arial"/>
              </a:endParaRPr>
            </a:p>
          </p:txBody>
        </p:sp>
        <p:sp>
          <p:nvSpPr>
            <p:cNvPr id="458" name="CustomShape 125"/>
            <p:cNvSpPr/>
            <p:nvPr/>
          </p:nvSpPr>
          <p:spPr>
            <a:xfrm>
              <a:off x="8192160" y="4156920"/>
              <a:ext cx="1766160" cy="43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7800" rIns="12780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кол-во домов/населения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459" name="CustomShape 126"/>
            <p:cNvSpPr/>
            <p:nvPr/>
          </p:nvSpPr>
          <p:spPr>
            <a:xfrm>
              <a:off x="7899120" y="3282480"/>
              <a:ext cx="2112480" cy="24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количество осадков (УГМС),мм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460" name="CustomShape 127"/>
            <p:cNvSpPr/>
            <p:nvPr/>
          </p:nvSpPr>
          <p:spPr>
            <a:xfrm>
              <a:off x="7598520" y="3271320"/>
              <a:ext cx="395640" cy="241920"/>
            </a:xfrm>
            <a:prstGeom prst="rect">
              <a:avLst/>
            </a:prstGeom>
            <a:solidFill>
              <a:srgbClr val="376092"/>
            </a:solidFill>
            <a:ln w="0">
              <a:noFill/>
            </a:ln>
            <a:effectLst>
              <a:softEdge rad="63360"/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20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461" name="CustomShape 128"/>
            <p:cNvSpPr/>
            <p:nvPr/>
          </p:nvSpPr>
          <p:spPr>
            <a:xfrm>
              <a:off x="7611120" y="3500640"/>
              <a:ext cx="383040" cy="241920"/>
            </a:xfrm>
            <a:prstGeom prst="rect">
              <a:avLst/>
            </a:prstGeom>
            <a:solidFill>
              <a:srgbClr val="ff9900"/>
            </a:solidFill>
            <a:ln w="0">
              <a:noFill/>
            </a:ln>
            <a:effectLst>
              <a:softEdge rad="63360"/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15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462" name="CustomShape 129"/>
            <p:cNvSpPr/>
            <p:nvPr/>
          </p:nvSpPr>
          <p:spPr>
            <a:xfrm>
              <a:off x="7989480" y="3491280"/>
              <a:ext cx="1795680" cy="39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порывы ветра (УГМС), м/с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463" name="CustomShape 130"/>
            <p:cNvSpPr/>
            <p:nvPr/>
          </p:nvSpPr>
          <p:spPr>
            <a:xfrm>
              <a:off x="7560000" y="4656240"/>
              <a:ext cx="671040" cy="39420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  <a:effectLst>
              <a:softEdge rad="63360"/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Лужский район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464" name="CustomShape 131"/>
            <p:cNvSpPr/>
            <p:nvPr/>
          </p:nvSpPr>
          <p:spPr>
            <a:xfrm>
              <a:off x="7758720" y="4520160"/>
              <a:ext cx="245520" cy="8568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60%</a:t>
              </a:r>
              <a:endParaRPr b="0" lang="ru-RU" sz="800" spc="-1" strike="noStrike">
                <a:latin typeface="Arial"/>
              </a:endParaRPr>
            </a:p>
          </p:txBody>
        </p:sp>
        <p:sp>
          <p:nvSpPr>
            <p:cNvPr id="465" name="CustomShape 132"/>
            <p:cNvSpPr/>
            <p:nvPr/>
          </p:nvSpPr>
          <p:spPr>
            <a:xfrm>
              <a:off x="8121960" y="4375800"/>
              <a:ext cx="2086200" cy="384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0280" rIns="80280" tIns="39960" bIns="3996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износ электроэнергетических систем 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466" name="CustomShape 133"/>
            <p:cNvSpPr/>
            <p:nvPr/>
          </p:nvSpPr>
          <p:spPr>
            <a:xfrm>
              <a:off x="8037720" y="4755960"/>
              <a:ext cx="1990440" cy="24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муниципальное образование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467" name="CustomShape 134"/>
            <p:cNvSpPr/>
            <p:nvPr/>
          </p:nvSpPr>
          <p:spPr>
            <a:xfrm>
              <a:off x="8443440" y="2746800"/>
              <a:ext cx="1990440" cy="24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линии электропередач</a:t>
              </a:r>
              <a:endParaRPr b="0" lang="ru-RU" sz="1000" spc="-1" strike="noStrike">
                <a:latin typeface="Arial"/>
              </a:endParaRPr>
            </a:p>
          </p:txBody>
        </p:sp>
        <p:pic>
          <p:nvPicPr>
            <p:cNvPr id="468" name="Рисунок 470_0" descr=""/>
            <p:cNvPicPr/>
            <p:nvPr/>
          </p:nvPicPr>
          <p:blipFill>
            <a:blip r:embed="rId58"/>
            <a:stretch/>
          </p:blipFill>
          <p:spPr>
            <a:xfrm>
              <a:off x="7765200" y="2218320"/>
              <a:ext cx="2301120" cy="200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69" name="CustomShape 135"/>
          <p:cNvSpPr/>
          <p:nvPr/>
        </p:nvSpPr>
        <p:spPr>
          <a:xfrm>
            <a:off x="1578960" y="4267080"/>
            <a:ext cx="179856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Лужский р-н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70" name="CustomShape 136"/>
          <p:cNvSpPr/>
          <p:nvPr/>
        </p:nvSpPr>
        <p:spPr>
          <a:xfrm>
            <a:off x="8399880" y="5032080"/>
            <a:ext cx="1659960" cy="63864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2680" rIns="2268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ГУ МЧС России по Ленинградской области</a:t>
            </a:r>
            <a:r>
              <a:rPr b="0" i="1" lang="ru-RU" sz="7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АРМ №9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17:00 18.07.2023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Исп. Михеева В.В.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Тел. 39301-251</a:t>
            </a:r>
            <a:endParaRPr b="0" lang="ru-RU" sz="700" spc="-1" strike="noStrike">
              <a:latin typeface="Arial"/>
            </a:endParaRPr>
          </a:p>
        </p:txBody>
      </p:sp>
      <p:sp>
        <p:nvSpPr>
          <p:cNvPr id="471" name="CustomShape 137"/>
          <p:cNvSpPr/>
          <p:nvPr/>
        </p:nvSpPr>
        <p:spPr>
          <a:xfrm>
            <a:off x="5328000" y="1554120"/>
            <a:ext cx="48384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3160" bIns="8316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r>
            <a:endParaRPr b="0" lang="ru-RU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" descr=""/>
          <p:cNvPicPr/>
          <p:nvPr/>
        </p:nvPicPr>
        <p:blipFill>
          <a:blip r:embed="rId1"/>
          <a:stretch/>
        </p:blipFill>
        <p:spPr>
          <a:xfrm>
            <a:off x="-24120" y="705600"/>
            <a:ext cx="10103760" cy="4964040"/>
          </a:xfrm>
          <a:prstGeom prst="rect">
            <a:avLst/>
          </a:prstGeom>
          <a:ln w="0">
            <a:noFill/>
          </a:ln>
        </p:spPr>
      </p:pic>
      <p:sp>
        <p:nvSpPr>
          <p:cNvPr id="473" name="CustomShape 1"/>
          <p:cNvSpPr/>
          <p:nvPr/>
        </p:nvSpPr>
        <p:spPr>
          <a:xfrm>
            <a:off x="2700000" y="3222000"/>
            <a:ext cx="862200" cy="1980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23040" bIns="2304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Бокситогорск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474" name="CustomShape 2"/>
          <p:cNvSpPr/>
          <p:nvPr/>
        </p:nvSpPr>
        <p:spPr>
          <a:xfrm>
            <a:off x="-15120" y="2880"/>
            <a:ext cx="10101240" cy="70164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9600" rIns="39600" tIns="19800" bIns="19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ИНФОРМАЦИОННЫЕ МАТЕРИАЛЫ ПО ОСАДКАМ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НА ТЕРРИТОРИИ БОКСИТОГОРСКОГО РАЙОНА ЛЕНИНГРАДСКОЙ ОБЛАСТИ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(РИСК НАРУШЕНИЯ ЭЛЕКТРОСНАБЖЕНИЯ НА 19.07.2023)</a:t>
            </a:r>
            <a:endParaRPr b="0" lang="ru-RU" sz="1400" spc="-1" strike="noStrike">
              <a:latin typeface="Arial"/>
            </a:endParaRPr>
          </a:p>
        </p:txBody>
      </p:sp>
      <p:grpSp>
        <p:nvGrpSpPr>
          <p:cNvPr id="475" name="Group 3"/>
          <p:cNvGrpSpPr/>
          <p:nvPr/>
        </p:nvGrpSpPr>
        <p:grpSpPr>
          <a:xfrm>
            <a:off x="232200" y="987840"/>
            <a:ext cx="570600" cy="319680"/>
            <a:chOff x="232200" y="987840"/>
            <a:chExt cx="570600" cy="319680"/>
          </a:xfrm>
        </p:grpSpPr>
        <p:pic>
          <p:nvPicPr>
            <p:cNvPr id="476" name="Picture 7_0" descr=""/>
            <p:cNvPicPr/>
            <p:nvPr/>
          </p:nvPicPr>
          <p:blipFill>
            <a:blip r:embed="rId2"/>
            <a:stretch/>
          </p:blipFill>
          <p:spPr>
            <a:xfrm>
              <a:off x="232200" y="987840"/>
              <a:ext cx="567360" cy="289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77" name="CustomShape 4"/>
            <p:cNvSpPr/>
            <p:nvPr/>
          </p:nvSpPr>
          <p:spPr>
            <a:xfrm>
              <a:off x="232200" y="989280"/>
              <a:ext cx="570600" cy="31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0" rIns="46800" tIns="83160" bIns="8316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20</a:t>
              </a:r>
              <a:endParaRPr b="0" lang="ru-RU" sz="1000" spc="-1" strike="noStrike">
                <a:latin typeface="Arial"/>
              </a:endParaRPr>
            </a:p>
          </p:txBody>
        </p:sp>
      </p:grpSp>
      <p:grpSp>
        <p:nvGrpSpPr>
          <p:cNvPr id="478" name="Group 5"/>
          <p:cNvGrpSpPr/>
          <p:nvPr/>
        </p:nvGrpSpPr>
        <p:grpSpPr>
          <a:xfrm>
            <a:off x="798840" y="1000440"/>
            <a:ext cx="570600" cy="299520"/>
            <a:chOff x="798840" y="1000440"/>
            <a:chExt cx="570600" cy="299520"/>
          </a:xfrm>
        </p:grpSpPr>
        <p:pic>
          <p:nvPicPr>
            <p:cNvPr id="479" name="Picture 10" descr=""/>
            <p:cNvPicPr/>
            <p:nvPr/>
          </p:nvPicPr>
          <p:blipFill>
            <a:blip r:embed="rId3"/>
            <a:stretch/>
          </p:blipFill>
          <p:spPr>
            <a:xfrm>
              <a:off x="798840" y="1000440"/>
              <a:ext cx="570600" cy="271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80" name="CustomShape 6"/>
            <p:cNvSpPr/>
            <p:nvPr/>
          </p:nvSpPr>
          <p:spPr>
            <a:xfrm>
              <a:off x="798840" y="1000440"/>
              <a:ext cx="570600" cy="299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47960" rIns="147960" tIns="73800" bIns="738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11</a:t>
              </a:r>
              <a:endParaRPr b="0" lang="ru-RU" sz="1000" spc="-1" strike="noStrike">
                <a:latin typeface="Arial"/>
              </a:endParaRPr>
            </a:p>
          </p:txBody>
        </p:sp>
      </p:grpSp>
      <p:sp>
        <p:nvSpPr>
          <p:cNvPr id="481" name="CustomShape 7"/>
          <p:cNvSpPr/>
          <p:nvPr/>
        </p:nvSpPr>
        <p:spPr>
          <a:xfrm>
            <a:off x="232200" y="1494360"/>
            <a:ext cx="1140840" cy="16452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3800" bIns="73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12504/50019</a:t>
            </a:r>
            <a:endParaRPr b="0" lang="ru-RU" sz="900" spc="-1" strike="noStrike">
              <a:latin typeface="Arial"/>
            </a:endParaRPr>
          </a:p>
        </p:txBody>
      </p:sp>
      <p:sp>
        <p:nvSpPr>
          <p:cNvPr id="482" name="CustomShape 8"/>
          <p:cNvSpPr/>
          <p:nvPr/>
        </p:nvSpPr>
        <p:spPr>
          <a:xfrm>
            <a:off x="232200" y="1281600"/>
            <a:ext cx="876960" cy="1803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47960" rIns="147960" tIns="73800" bIns="73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963,9</a:t>
            </a:r>
            <a:r>
              <a:rPr b="0" lang="en-US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362</a:t>
            </a:r>
            <a:endParaRPr b="0" lang="ru-RU" sz="900" spc="-1" strike="noStrike">
              <a:latin typeface="Arial"/>
            </a:endParaRPr>
          </a:p>
        </p:txBody>
      </p:sp>
      <p:sp>
        <p:nvSpPr>
          <p:cNvPr id="483" name="CustomShape 9"/>
          <p:cNvSpPr/>
          <p:nvPr/>
        </p:nvSpPr>
        <p:spPr>
          <a:xfrm>
            <a:off x="1141560" y="1281600"/>
            <a:ext cx="231120" cy="18648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</a:t>
            </a:r>
            <a:r>
              <a:rPr b="1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0%</a:t>
            </a:r>
            <a:endParaRPr b="0" lang="ru-RU" sz="800" spc="-1" strike="noStrike">
              <a:latin typeface="Arial"/>
            </a:endParaRPr>
          </a:p>
        </p:txBody>
      </p:sp>
      <p:grpSp>
        <p:nvGrpSpPr>
          <p:cNvPr id="484" name="Group 10"/>
          <p:cNvGrpSpPr/>
          <p:nvPr/>
        </p:nvGrpSpPr>
        <p:grpSpPr>
          <a:xfrm>
            <a:off x="7560360" y="1969200"/>
            <a:ext cx="2945880" cy="3081240"/>
            <a:chOff x="7560360" y="1969200"/>
            <a:chExt cx="2945880" cy="3081240"/>
          </a:xfrm>
        </p:grpSpPr>
        <p:sp>
          <p:nvSpPr>
            <p:cNvPr id="485" name="CustomShape 11"/>
            <p:cNvSpPr/>
            <p:nvPr/>
          </p:nvSpPr>
          <p:spPr>
            <a:xfrm>
              <a:off x="8299440" y="2762640"/>
              <a:ext cx="220680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линии электропередач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486" name="CustomShape 12"/>
            <p:cNvSpPr/>
            <p:nvPr/>
          </p:nvSpPr>
          <p:spPr>
            <a:xfrm>
              <a:off x="8262720" y="3978360"/>
              <a:ext cx="220968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протяженность ЛЭП/ТП (шт.)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487" name="CustomShape 13"/>
            <p:cNvSpPr/>
            <p:nvPr/>
          </p:nvSpPr>
          <p:spPr>
            <a:xfrm>
              <a:off x="8109360" y="4403880"/>
              <a:ext cx="213012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муниципальное образование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488" name="CustomShape 14"/>
            <p:cNvSpPr/>
            <p:nvPr/>
          </p:nvSpPr>
          <p:spPr>
            <a:xfrm>
              <a:off x="7788960" y="4041720"/>
              <a:ext cx="1325880" cy="10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9" name="CustomShape 15"/>
            <p:cNvSpPr/>
            <p:nvPr/>
          </p:nvSpPr>
          <p:spPr>
            <a:xfrm>
              <a:off x="7594920" y="1994760"/>
              <a:ext cx="2495520" cy="3035520"/>
            </a:xfrm>
            <a:prstGeom prst="rect">
              <a:avLst/>
            </a:prstGeom>
            <a:solidFill>
              <a:srgbClr val="ffffff"/>
            </a:solidFill>
            <a:ln w="1908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0" name="CustomShape 16"/>
            <p:cNvSpPr/>
            <p:nvPr/>
          </p:nvSpPr>
          <p:spPr>
            <a:xfrm>
              <a:off x="8060040" y="4131720"/>
              <a:ext cx="1575000" cy="136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1" name="CustomShape 17"/>
            <p:cNvSpPr/>
            <p:nvPr/>
          </p:nvSpPr>
          <p:spPr>
            <a:xfrm>
              <a:off x="8079480" y="1969200"/>
              <a:ext cx="186552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Условные обозначения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492" name="CustomShape 18"/>
            <p:cNvSpPr/>
            <p:nvPr/>
          </p:nvSpPr>
          <p:spPr>
            <a:xfrm>
              <a:off x="8405280" y="2394720"/>
              <a:ext cx="148068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порывы ветра, м/с</a:t>
              </a:r>
              <a:endParaRPr b="0" lang="ru-RU" sz="1000" spc="-1" strike="noStrike">
                <a:latin typeface="Arial"/>
              </a:endParaRPr>
            </a:p>
          </p:txBody>
        </p:sp>
        <p:pic>
          <p:nvPicPr>
            <p:cNvPr id="493" name="Рисунок 446_1" descr=""/>
            <p:cNvPicPr/>
            <p:nvPr/>
          </p:nvPicPr>
          <p:blipFill>
            <a:blip r:embed="rId4"/>
            <a:stretch/>
          </p:blipFill>
          <p:spPr>
            <a:xfrm>
              <a:off x="7699680" y="2460240"/>
              <a:ext cx="607680" cy="808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94" name="CustomShape 19"/>
            <p:cNvSpPr/>
            <p:nvPr/>
          </p:nvSpPr>
          <p:spPr>
            <a:xfrm>
              <a:off x="7779960" y="4026240"/>
              <a:ext cx="1577160" cy="117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" name="CustomShape 20"/>
            <p:cNvSpPr/>
            <p:nvPr/>
          </p:nvSpPr>
          <p:spPr>
            <a:xfrm>
              <a:off x="8014680" y="3650040"/>
              <a:ext cx="2133360" cy="43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прогноз нарушения ЛЭП (УГМС) 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496" name="CustomShape 21"/>
            <p:cNvSpPr/>
            <p:nvPr/>
          </p:nvSpPr>
          <p:spPr>
            <a:xfrm>
              <a:off x="8098200" y="4118040"/>
              <a:ext cx="1869840" cy="149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" name="CustomShape 22"/>
            <p:cNvSpPr/>
            <p:nvPr/>
          </p:nvSpPr>
          <p:spPr>
            <a:xfrm>
              <a:off x="7632000" y="3816720"/>
              <a:ext cx="357120" cy="145080"/>
            </a:xfrm>
            <a:custGeom>
              <a:avLst/>
              <a:gdLst/>
              <a:ahLst/>
              <a:rect l="l" t="t" r="r" b="b"/>
              <a:pathLst>
                <a:path w="324905" h="204788">
                  <a:moveTo>
                    <a:pt x="42863" y="28575"/>
                  </a:moveTo>
                  <a:cubicBezTo>
                    <a:pt x="44450" y="20638"/>
                    <a:pt x="43135" y="11498"/>
                    <a:pt x="47625" y="4763"/>
                  </a:cubicBezTo>
                  <a:cubicBezTo>
                    <a:pt x="50410" y="586"/>
                    <a:pt x="56893" y="0"/>
                    <a:pt x="61913" y="0"/>
                  </a:cubicBezTo>
                  <a:cubicBezTo>
                    <a:pt x="73138" y="0"/>
                    <a:pt x="84138" y="3175"/>
                    <a:pt x="95250" y="4763"/>
                  </a:cubicBezTo>
                  <a:cubicBezTo>
                    <a:pt x="147969" y="22336"/>
                    <a:pt x="113804" y="14914"/>
                    <a:pt x="200025" y="9525"/>
                  </a:cubicBezTo>
                  <a:cubicBezTo>
                    <a:pt x="217488" y="11113"/>
                    <a:pt x="235145" y="11241"/>
                    <a:pt x="252413" y="14288"/>
                  </a:cubicBezTo>
                  <a:cubicBezTo>
                    <a:pt x="262300" y="16033"/>
                    <a:pt x="280988" y="23813"/>
                    <a:pt x="280988" y="23813"/>
                  </a:cubicBezTo>
                  <a:cubicBezTo>
                    <a:pt x="282575" y="33338"/>
                    <a:pt x="280959" y="44004"/>
                    <a:pt x="285750" y="52388"/>
                  </a:cubicBezTo>
                  <a:cubicBezTo>
                    <a:pt x="288241" y="56747"/>
                    <a:pt x="295548" y="54905"/>
                    <a:pt x="300038" y="57150"/>
                  </a:cubicBezTo>
                  <a:cubicBezTo>
                    <a:pt x="305157" y="59710"/>
                    <a:pt x="309563" y="63500"/>
                    <a:pt x="314325" y="66675"/>
                  </a:cubicBezTo>
                  <a:cubicBezTo>
                    <a:pt x="317500" y="71438"/>
                    <a:pt x="323612" y="75244"/>
                    <a:pt x="323850" y="80963"/>
                  </a:cubicBezTo>
                  <a:cubicBezTo>
                    <a:pt x="325240" y="114309"/>
                    <a:pt x="326484" y="148430"/>
                    <a:pt x="319088" y="180975"/>
                  </a:cubicBezTo>
                  <a:cubicBezTo>
                    <a:pt x="317637" y="187358"/>
                    <a:pt x="306548" y="185053"/>
                    <a:pt x="300038" y="185738"/>
                  </a:cubicBezTo>
                  <a:cubicBezTo>
                    <a:pt x="276304" y="188236"/>
                    <a:pt x="252413" y="188913"/>
                    <a:pt x="228600" y="190500"/>
                  </a:cubicBezTo>
                  <a:cubicBezTo>
                    <a:pt x="222250" y="192088"/>
                    <a:pt x="215940" y="193843"/>
                    <a:pt x="209550" y="195263"/>
                  </a:cubicBezTo>
                  <a:cubicBezTo>
                    <a:pt x="201648" y="197019"/>
                    <a:pt x="193591" y="198062"/>
                    <a:pt x="185738" y="200025"/>
                  </a:cubicBezTo>
                  <a:cubicBezTo>
                    <a:pt x="180868" y="201243"/>
                    <a:pt x="176213" y="203200"/>
                    <a:pt x="171450" y="204788"/>
                  </a:cubicBezTo>
                  <a:cubicBezTo>
                    <a:pt x="165100" y="200025"/>
                    <a:pt x="158859" y="195114"/>
                    <a:pt x="152400" y="190500"/>
                  </a:cubicBezTo>
                  <a:cubicBezTo>
                    <a:pt x="147743" y="187173"/>
                    <a:pt x="142510" y="184639"/>
                    <a:pt x="138113" y="180975"/>
                  </a:cubicBezTo>
                  <a:cubicBezTo>
                    <a:pt x="132939" y="176663"/>
                    <a:pt x="128999" y="171000"/>
                    <a:pt x="123825" y="166688"/>
                  </a:cubicBezTo>
                  <a:cubicBezTo>
                    <a:pt x="116019" y="160183"/>
                    <a:pt x="105619" y="153881"/>
                    <a:pt x="95250" y="152400"/>
                  </a:cubicBezTo>
                  <a:cubicBezTo>
                    <a:pt x="77892" y="149920"/>
                    <a:pt x="60325" y="149225"/>
                    <a:pt x="42863" y="147638"/>
                  </a:cubicBezTo>
                  <a:cubicBezTo>
                    <a:pt x="31242" y="143764"/>
                    <a:pt x="23520" y="142582"/>
                    <a:pt x="14288" y="133350"/>
                  </a:cubicBezTo>
                  <a:cubicBezTo>
                    <a:pt x="10241" y="129303"/>
                    <a:pt x="7323" y="124182"/>
                    <a:pt x="4763" y="119063"/>
                  </a:cubicBezTo>
                  <a:cubicBezTo>
                    <a:pt x="2518" y="114573"/>
                    <a:pt x="1588" y="109538"/>
                    <a:pt x="0" y="104775"/>
                  </a:cubicBezTo>
                  <a:cubicBezTo>
                    <a:pt x="5433" y="50448"/>
                    <a:pt x="-6518" y="68431"/>
                    <a:pt x="19050" y="42863"/>
                  </a:cubicBezTo>
                  <a:lnTo>
                    <a:pt x="42863" y="28575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8" name="CustomShape 23"/>
            <p:cNvSpPr/>
            <p:nvPr/>
          </p:nvSpPr>
          <p:spPr>
            <a:xfrm>
              <a:off x="7630200" y="4078080"/>
              <a:ext cx="595080" cy="89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321/20</a:t>
              </a:r>
              <a:endParaRPr b="0" lang="ru-RU" sz="800" spc="-1" strike="noStrike">
                <a:latin typeface="Arial"/>
              </a:endParaRPr>
            </a:p>
          </p:txBody>
        </p:sp>
        <p:sp>
          <p:nvSpPr>
            <p:cNvPr id="499" name="CustomShape 24"/>
            <p:cNvSpPr/>
            <p:nvPr/>
          </p:nvSpPr>
          <p:spPr>
            <a:xfrm>
              <a:off x="7630200" y="4241880"/>
              <a:ext cx="605520" cy="882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68400" rIns="68400" tIns="34200" bIns="342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19/330</a:t>
              </a:r>
              <a:endParaRPr b="0" lang="ru-RU" sz="800" spc="-1" strike="noStrike">
                <a:latin typeface="Arial"/>
              </a:endParaRPr>
            </a:p>
          </p:txBody>
        </p:sp>
        <p:sp>
          <p:nvSpPr>
            <p:cNvPr id="500" name="CustomShape 25"/>
            <p:cNvSpPr/>
            <p:nvPr/>
          </p:nvSpPr>
          <p:spPr>
            <a:xfrm>
              <a:off x="8192520" y="4156920"/>
              <a:ext cx="1766160" cy="43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7800" rIns="12780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кол-во домов/населения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01" name="CustomShape 26"/>
            <p:cNvSpPr/>
            <p:nvPr/>
          </p:nvSpPr>
          <p:spPr>
            <a:xfrm>
              <a:off x="7899480" y="3282480"/>
              <a:ext cx="2112480" cy="24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количество осадков (УГМС),мм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02" name="CustomShape 27"/>
            <p:cNvSpPr/>
            <p:nvPr/>
          </p:nvSpPr>
          <p:spPr>
            <a:xfrm>
              <a:off x="7598880" y="3271320"/>
              <a:ext cx="395640" cy="241920"/>
            </a:xfrm>
            <a:prstGeom prst="rect">
              <a:avLst/>
            </a:prstGeom>
            <a:solidFill>
              <a:srgbClr val="376092"/>
            </a:solidFill>
            <a:ln w="0">
              <a:noFill/>
            </a:ln>
            <a:effectLst>
              <a:softEdge rad="63360"/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20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03" name="CustomShape 28"/>
            <p:cNvSpPr/>
            <p:nvPr/>
          </p:nvSpPr>
          <p:spPr>
            <a:xfrm>
              <a:off x="7611480" y="3500640"/>
              <a:ext cx="383040" cy="241920"/>
            </a:xfrm>
            <a:prstGeom prst="rect">
              <a:avLst/>
            </a:prstGeom>
            <a:solidFill>
              <a:srgbClr val="ff9900"/>
            </a:solidFill>
            <a:ln w="0">
              <a:noFill/>
            </a:ln>
            <a:effectLst>
              <a:softEdge rad="63360"/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15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04" name="CustomShape 29"/>
            <p:cNvSpPr/>
            <p:nvPr/>
          </p:nvSpPr>
          <p:spPr>
            <a:xfrm>
              <a:off x="7989840" y="3491280"/>
              <a:ext cx="1795680" cy="39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порывы ветра (УГМС), м/с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05" name="CustomShape 30"/>
            <p:cNvSpPr/>
            <p:nvPr/>
          </p:nvSpPr>
          <p:spPr>
            <a:xfrm>
              <a:off x="7560360" y="4656240"/>
              <a:ext cx="671040" cy="39420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  <a:effectLst>
              <a:softEdge rad="63360"/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Лужский район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06" name="CustomShape 31"/>
            <p:cNvSpPr/>
            <p:nvPr/>
          </p:nvSpPr>
          <p:spPr>
            <a:xfrm>
              <a:off x="7759080" y="4520160"/>
              <a:ext cx="245520" cy="8568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60%</a:t>
              </a:r>
              <a:endParaRPr b="0" lang="ru-RU" sz="800" spc="-1" strike="noStrike">
                <a:latin typeface="Arial"/>
              </a:endParaRPr>
            </a:p>
          </p:txBody>
        </p:sp>
        <p:sp>
          <p:nvSpPr>
            <p:cNvPr id="507" name="CustomShape 32"/>
            <p:cNvSpPr/>
            <p:nvPr/>
          </p:nvSpPr>
          <p:spPr>
            <a:xfrm>
              <a:off x="8122320" y="4375800"/>
              <a:ext cx="2086200" cy="384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0280" rIns="80280" tIns="39960" bIns="3996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износ электроэнергетических систем 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08" name="CustomShape 33"/>
            <p:cNvSpPr/>
            <p:nvPr/>
          </p:nvSpPr>
          <p:spPr>
            <a:xfrm>
              <a:off x="8038080" y="4755960"/>
              <a:ext cx="1990440" cy="24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муниципальное образование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09" name="CustomShape 34"/>
            <p:cNvSpPr/>
            <p:nvPr/>
          </p:nvSpPr>
          <p:spPr>
            <a:xfrm>
              <a:off x="8443800" y="2746800"/>
              <a:ext cx="1990440" cy="24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линии электропередач</a:t>
              </a:r>
              <a:endParaRPr b="0" lang="ru-RU" sz="1000" spc="-1" strike="noStrike">
                <a:latin typeface="Arial"/>
              </a:endParaRPr>
            </a:p>
          </p:txBody>
        </p:sp>
        <p:pic>
          <p:nvPicPr>
            <p:cNvPr id="510" name="Рисунок 470_2" descr=""/>
            <p:cNvPicPr/>
            <p:nvPr/>
          </p:nvPicPr>
          <p:blipFill>
            <a:blip r:embed="rId5"/>
            <a:stretch/>
          </p:blipFill>
          <p:spPr>
            <a:xfrm>
              <a:off x="7765560" y="2218320"/>
              <a:ext cx="2301120" cy="200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11" name="CustomShape 35"/>
          <p:cNvSpPr/>
          <p:nvPr/>
        </p:nvSpPr>
        <p:spPr>
          <a:xfrm>
            <a:off x="8399880" y="5032080"/>
            <a:ext cx="1659960" cy="63864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2680" rIns="2268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ГУ МЧС России по Ленинградской области</a:t>
            </a:r>
            <a:r>
              <a:rPr b="0" i="1" lang="ru-RU" sz="7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АРМ №9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17:00 18.07.2023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Исп. Михеева В.В.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Тел. 39301-251</a:t>
            </a:r>
            <a:endParaRPr b="0" lang="ru-RU" sz="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" descr=""/>
          <p:cNvPicPr/>
          <p:nvPr/>
        </p:nvPicPr>
        <p:blipFill>
          <a:blip r:embed="rId1"/>
          <a:stretch/>
        </p:blipFill>
        <p:spPr>
          <a:xfrm>
            <a:off x="0" y="2880"/>
            <a:ext cx="10079640" cy="5669280"/>
          </a:xfrm>
          <a:prstGeom prst="rect">
            <a:avLst/>
          </a:prstGeom>
          <a:ln w="0">
            <a:noFill/>
          </a:ln>
        </p:spPr>
      </p:pic>
      <p:sp>
        <p:nvSpPr>
          <p:cNvPr id="513" name="CustomShape 1"/>
          <p:cNvSpPr/>
          <p:nvPr/>
        </p:nvSpPr>
        <p:spPr>
          <a:xfrm>
            <a:off x="-15120" y="2880"/>
            <a:ext cx="10101240" cy="70164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9600" rIns="39600" tIns="19800" bIns="19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ИНФОРМАЦИОННЫЕ МАТЕРИАЛЫ ПО ОСАДКАМ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НА ТЕРРИТОРИИ ЛОДЕЙНОПОЛЬСКОГО  РАЙОНА ЛЕНИНГРАДСКОЙ ОБЛАСТИ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(РИСК НАРУШЕНИЯ ЭЛЕКТРОСНАБЖЕНИЯ НА 19.07.2023)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514" name="CustomShape 2"/>
          <p:cNvSpPr/>
          <p:nvPr/>
        </p:nvSpPr>
        <p:spPr>
          <a:xfrm>
            <a:off x="2599200" y="1260000"/>
            <a:ext cx="1000800" cy="1980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23040" bIns="2304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Лодейное Поле</a:t>
            </a:r>
            <a:endParaRPr b="0" lang="ru-RU" sz="1000" spc="-1" strike="noStrike">
              <a:latin typeface="Arial"/>
            </a:endParaRPr>
          </a:p>
        </p:txBody>
      </p:sp>
      <p:grpSp>
        <p:nvGrpSpPr>
          <p:cNvPr id="515" name="Group 3"/>
          <p:cNvGrpSpPr/>
          <p:nvPr/>
        </p:nvGrpSpPr>
        <p:grpSpPr>
          <a:xfrm>
            <a:off x="798840" y="1000440"/>
            <a:ext cx="570600" cy="299520"/>
            <a:chOff x="798840" y="1000440"/>
            <a:chExt cx="570600" cy="299520"/>
          </a:xfrm>
        </p:grpSpPr>
        <p:pic>
          <p:nvPicPr>
            <p:cNvPr id="516" name="Picture 10_7" descr=""/>
            <p:cNvPicPr/>
            <p:nvPr/>
          </p:nvPicPr>
          <p:blipFill>
            <a:blip r:embed="rId2"/>
            <a:stretch/>
          </p:blipFill>
          <p:spPr>
            <a:xfrm>
              <a:off x="798840" y="1000440"/>
              <a:ext cx="570600" cy="271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7" name="CustomShape 4"/>
            <p:cNvSpPr/>
            <p:nvPr/>
          </p:nvSpPr>
          <p:spPr>
            <a:xfrm>
              <a:off x="798840" y="1000440"/>
              <a:ext cx="570600" cy="299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47960" rIns="147960" tIns="73800" bIns="738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11</a:t>
              </a:r>
              <a:endParaRPr b="0" lang="ru-RU" sz="1000" spc="-1" strike="noStrike">
                <a:latin typeface="Arial"/>
              </a:endParaRPr>
            </a:p>
          </p:txBody>
        </p:sp>
      </p:grpSp>
      <p:sp>
        <p:nvSpPr>
          <p:cNvPr id="518" name="CustomShape 5"/>
          <p:cNvSpPr/>
          <p:nvPr/>
        </p:nvSpPr>
        <p:spPr>
          <a:xfrm>
            <a:off x="232200" y="1494360"/>
            <a:ext cx="1140840" cy="16452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3800" bIns="73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7229/23916</a:t>
            </a:r>
            <a:endParaRPr b="0" lang="ru-RU" sz="900" spc="-1" strike="noStrike">
              <a:latin typeface="Arial"/>
            </a:endParaRPr>
          </a:p>
        </p:txBody>
      </p:sp>
      <p:sp>
        <p:nvSpPr>
          <p:cNvPr id="519" name="CustomShape 6"/>
          <p:cNvSpPr/>
          <p:nvPr/>
        </p:nvSpPr>
        <p:spPr>
          <a:xfrm>
            <a:off x="232200" y="1281600"/>
            <a:ext cx="876960" cy="1803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47960" rIns="147960" tIns="73800" bIns="73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1491,1</a:t>
            </a:r>
            <a:r>
              <a:rPr b="0" lang="en-US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357</a:t>
            </a:r>
            <a:endParaRPr b="0" lang="ru-RU" sz="900" spc="-1" strike="noStrike">
              <a:latin typeface="Arial"/>
            </a:endParaRPr>
          </a:p>
        </p:txBody>
      </p:sp>
      <p:sp>
        <p:nvSpPr>
          <p:cNvPr id="520" name="CustomShape 7"/>
          <p:cNvSpPr/>
          <p:nvPr/>
        </p:nvSpPr>
        <p:spPr>
          <a:xfrm>
            <a:off x="1141560" y="1281600"/>
            <a:ext cx="231120" cy="18648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</a:t>
            </a:r>
            <a:r>
              <a:rPr b="1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0%</a:t>
            </a:r>
            <a:endParaRPr b="0" lang="ru-RU" sz="800" spc="-1" strike="noStrike">
              <a:latin typeface="Arial"/>
            </a:endParaRPr>
          </a:p>
        </p:txBody>
      </p:sp>
      <p:grpSp>
        <p:nvGrpSpPr>
          <p:cNvPr id="521" name="Group 8"/>
          <p:cNvGrpSpPr/>
          <p:nvPr/>
        </p:nvGrpSpPr>
        <p:grpSpPr>
          <a:xfrm>
            <a:off x="232200" y="987840"/>
            <a:ext cx="570600" cy="319680"/>
            <a:chOff x="232200" y="987840"/>
            <a:chExt cx="570600" cy="319680"/>
          </a:xfrm>
        </p:grpSpPr>
        <p:pic>
          <p:nvPicPr>
            <p:cNvPr id="522" name="Picture 7_9" descr=""/>
            <p:cNvPicPr/>
            <p:nvPr/>
          </p:nvPicPr>
          <p:blipFill>
            <a:blip r:embed="rId3"/>
            <a:stretch/>
          </p:blipFill>
          <p:spPr>
            <a:xfrm>
              <a:off x="232200" y="987840"/>
              <a:ext cx="567360" cy="289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23" name="CustomShape 9"/>
            <p:cNvSpPr/>
            <p:nvPr/>
          </p:nvSpPr>
          <p:spPr>
            <a:xfrm>
              <a:off x="232200" y="989280"/>
              <a:ext cx="570600" cy="31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0" rIns="46800" tIns="83160" bIns="8316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20</a:t>
              </a:r>
              <a:endParaRPr b="0" lang="ru-RU" sz="1000" spc="-1" strike="noStrike">
                <a:latin typeface="Arial"/>
              </a:endParaRPr>
            </a:p>
          </p:txBody>
        </p:sp>
      </p:grpSp>
      <p:grpSp>
        <p:nvGrpSpPr>
          <p:cNvPr id="524" name="Group 10"/>
          <p:cNvGrpSpPr/>
          <p:nvPr/>
        </p:nvGrpSpPr>
        <p:grpSpPr>
          <a:xfrm>
            <a:off x="7560360" y="1969200"/>
            <a:ext cx="2945880" cy="3081240"/>
            <a:chOff x="7560360" y="1969200"/>
            <a:chExt cx="2945880" cy="3081240"/>
          </a:xfrm>
        </p:grpSpPr>
        <p:sp>
          <p:nvSpPr>
            <p:cNvPr id="525" name="CustomShape 11"/>
            <p:cNvSpPr/>
            <p:nvPr/>
          </p:nvSpPr>
          <p:spPr>
            <a:xfrm>
              <a:off x="8299440" y="2762640"/>
              <a:ext cx="220680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линии электропередач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26" name="CustomShape 12"/>
            <p:cNvSpPr/>
            <p:nvPr/>
          </p:nvSpPr>
          <p:spPr>
            <a:xfrm>
              <a:off x="8262720" y="3978360"/>
              <a:ext cx="220968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протяженность ЛЭП/ТП (шт.)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27" name="CustomShape 13"/>
            <p:cNvSpPr/>
            <p:nvPr/>
          </p:nvSpPr>
          <p:spPr>
            <a:xfrm>
              <a:off x="8109360" y="4403880"/>
              <a:ext cx="213012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муниципальное образование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28" name="CustomShape 14"/>
            <p:cNvSpPr/>
            <p:nvPr/>
          </p:nvSpPr>
          <p:spPr>
            <a:xfrm>
              <a:off x="7788960" y="4041720"/>
              <a:ext cx="1325880" cy="10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" name="CustomShape 15"/>
            <p:cNvSpPr/>
            <p:nvPr/>
          </p:nvSpPr>
          <p:spPr>
            <a:xfrm>
              <a:off x="7594920" y="1994760"/>
              <a:ext cx="2495520" cy="3035520"/>
            </a:xfrm>
            <a:prstGeom prst="rect">
              <a:avLst/>
            </a:prstGeom>
            <a:solidFill>
              <a:srgbClr val="ffffff"/>
            </a:solidFill>
            <a:ln w="1908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" name="CustomShape 16"/>
            <p:cNvSpPr/>
            <p:nvPr/>
          </p:nvSpPr>
          <p:spPr>
            <a:xfrm>
              <a:off x="8060040" y="4131720"/>
              <a:ext cx="1575000" cy="136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1" name="CustomShape 17"/>
            <p:cNvSpPr/>
            <p:nvPr/>
          </p:nvSpPr>
          <p:spPr>
            <a:xfrm>
              <a:off x="8079480" y="1969200"/>
              <a:ext cx="186552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Условные обозначения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32" name="CustomShape 18"/>
            <p:cNvSpPr/>
            <p:nvPr/>
          </p:nvSpPr>
          <p:spPr>
            <a:xfrm>
              <a:off x="8405280" y="2394720"/>
              <a:ext cx="148068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порывы ветра, м/с</a:t>
              </a:r>
              <a:endParaRPr b="0" lang="ru-RU" sz="1000" spc="-1" strike="noStrike">
                <a:latin typeface="Arial"/>
              </a:endParaRPr>
            </a:p>
          </p:txBody>
        </p:sp>
        <p:pic>
          <p:nvPicPr>
            <p:cNvPr id="533" name="Рисунок 446_10" descr=""/>
            <p:cNvPicPr/>
            <p:nvPr/>
          </p:nvPicPr>
          <p:blipFill>
            <a:blip r:embed="rId4"/>
            <a:stretch/>
          </p:blipFill>
          <p:spPr>
            <a:xfrm>
              <a:off x="7699680" y="2460240"/>
              <a:ext cx="607680" cy="808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4" name="CustomShape 19"/>
            <p:cNvSpPr/>
            <p:nvPr/>
          </p:nvSpPr>
          <p:spPr>
            <a:xfrm>
              <a:off x="7779960" y="4026240"/>
              <a:ext cx="1577160" cy="117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5" name="CustomShape 20"/>
            <p:cNvSpPr/>
            <p:nvPr/>
          </p:nvSpPr>
          <p:spPr>
            <a:xfrm>
              <a:off x="8014680" y="3650040"/>
              <a:ext cx="2133360" cy="43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прогноз нарушения ЛЭП (УГМС) 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36" name="CustomShape 21"/>
            <p:cNvSpPr/>
            <p:nvPr/>
          </p:nvSpPr>
          <p:spPr>
            <a:xfrm>
              <a:off x="8098200" y="4118040"/>
              <a:ext cx="1869840" cy="149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7" name="CustomShape 22"/>
            <p:cNvSpPr/>
            <p:nvPr/>
          </p:nvSpPr>
          <p:spPr>
            <a:xfrm>
              <a:off x="7632000" y="3816720"/>
              <a:ext cx="357120" cy="145080"/>
            </a:xfrm>
            <a:custGeom>
              <a:avLst/>
              <a:gdLst/>
              <a:ahLst/>
              <a:rect l="l" t="t" r="r" b="b"/>
              <a:pathLst>
                <a:path w="324905" h="204788">
                  <a:moveTo>
                    <a:pt x="42863" y="28575"/>
                  </a:moveTo>
                  <a:cubicBezTo>
                    <a:pt x="44450" y="20638"/>
                    <a:pt x="43135" y="11498"/>
                    <a:pt x="47625" y="4763"/>
                  </a:cubicBezTo>
                  <a:cubicBezTo>
                    <a:pt x="50410" y="586"/>
                    <a:pt x="56893" y="0"/>
                    <a:pt x="61913" y="0"/>
                  </a:cubicBezTo>
                  <a:cubicBezTo>
                    <a:pt x="73138" y="0"/>
                    <a:pt x="84138" y="3175"/>
                    <a:pt x="95250" y="4763"/>
                  </a:cubicBezTo>
                  <a:cubicBezTo>
                    <a:pt x="147969" y="22336"/>
                    <a:pt x="113804" y="14914"/>
                    <a:pt x="200025" y="9525"/>
                  </a:cubicBezTo>
                  <a:cubicBezTo>
                    <a:pt x="217488" y="11113"/>
                    <a:pt x="235145" y="11241"/>
                    <a:pt x="252413" y="14288"/>
                  </a:cubicBezTo>
                  <a:cubicBezTo>
                    <a:pt x="262300" y="16033"/>
                    <a:pt x="280988" y="23813"/>
                    <a:pt x="280988" y="23813"/>
                  </a:cubicBezTo>
                  <a:cubicBezTo>
                    <a:pt x="282575" y="33338"/>
                    <a:pt x="280959" y="44004"/>
                    <a:pt x="285750" y="52388"/>
                  </a:cubicBezTo>
                  <a:cubicBezTo>
                    <a:pt x="288241" y="56747"/>
                    <a:pt x="295548" y="54905"/>
                    <a:pt x="300038" y="57150"/>
                  </a:cubicBezTo>
                  <a:cubicBezTo>
                    <a:pt x="305157" y="59710"/>
                    <a:pt x="309563" y="63500"/>
                    <a:pt x="314325" y="66675"/>
                  </a:cubicBezTo>
                  <a:cubicBezTo>
                    <a:pt x="317500" y="71438"/>
                    <a:pt x="323612" y="75244"/>
                    <a:pt x="323850" y="80963"/>
                  </a:cubicBezTo>
                  <a:cubicBezTo>
                    <a:pt x="325240" y="114309"/>
                    <a:pt x="326484" y="148430"/>
                    <a:pt x="319088" y="180975"/>
                  </a:cubicBezTo>
                  <a:cubicBezTo>
                    <a:pt x="317637" y="187358"/>
                    <a:pt x="306548" y="185053"/>
                    <a:pt x="300038" y="185738"/>
                  </a:cubicBezTo>
                  <a:cubicBezTo>
                    <a:pt x="276304" y="188236"/>
                    <a:pt x="252413" y="188913"/>
                    <a:pt x="228600" y="190500"/>
                  </a:cubicBezTo>
                  <a:cubicBezTo>
                    <a:pt x="222250" y="192088"/>
                    <a:pt x="215940" y="193843"/>
                    <a:pt x="209550" y="195263"/>
                  </a:cubicBezTo>
                  <a:cubicBezTo>
                    <a:pt x="201648" y="197019"/>
                    <a:pt x="193591" y="198062"/>
                    <a:pt x="185738" y="200025"/>
                  </a:cubicBezTo>
                  <a:cubicBezTo>
                    <a:pt x="180868" y="201243"/>
                    <a:pt x="176213" y="203200"/>
                    <a:pt x="171450" y="204788"/>
                  </a:cubicBezTo>
                  <a:cubicBezTo>
                    <a:pt x="165100" y="200025"/>
                    <a:pt x="158859" y="195114"/>
                    <a:pt x="152400" y="190500"/>
                  </a:cubicBezTo>
                  <a:cubicBezTo>
                    <a:pt x="147743" y="187173"/>
                    <a:pt x="142510" y="184639"/>
                    <a:pt x="138113" y="180975"/>
                  </a:cubicBezTo>
                  <a:cubicBezTo>
                    <a:pt x="132939" y="176663"/>
                    <a:pt x="128999" y="171000"/>
                    <a:pt x="123825" y="166688"/>
                  </a:cubicBezTo>
                  <a:cubicBezTo>
                    <a:pt x="116019" y="160183"/>
                    <a:pt x="105619" y="153881"/>
                    <a:pt x="95250" y="152400"/>
                  </a:cubicBezTo>
                  <a:cubicBezTo>
                    <a:pt x="77892" y="149920"/>
                    <a:pt x="60325" y="149225"/>
                    <a:pt x="42863" y="147638"/>
                  </a:cubicBezTo>
                  <a:cubicBezTo>
                    <a:pt x="31242" y="143764"/>
                    <a:pt x="23520" y="142582"/>
                    <a:pt x="14288" y="133350"/>
                  </a:cubicBezTo>
                  <a:cubicBezTo>
                    <a:pt x="10241" y="129303"/>
                    <a:pt x="7323" y="124182"/>
                    <a:pt x="4763" y="119063"/>
                  </a:cubicBezTo>
                  <a:cubicBezTo>
                    <a:pt x="2518" y="114573"/>
                    <a:pt x="1588" y="109538"/>
                    <a:pt x="0" y="104775"/>
                  </a:cubicBezTo>
                  <a:cubicBezTo>
                    <a:pt x="5433" y="50448"/>
                    <a:pt x="-6518" y="68431"/>
                    <a:pt x="19050" y="42863"/>
                  </a:cubicBezTo>
                  <a:lnTo>
                    <a:pt x="42863" y="28575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8" name="CustomShape 23"/>
            <p:cNvSpPr/>
            <p:nvPr/>
          </p:nvSpPr>
          <p:spPr>
            <a:xfrm>
              <a:off x="7630200" y="4078080"/>
              <a:ext cx="595080" cy="89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321/20</a:t>
              </a:r>
              <a:endParaRPr b="0" lang="ru-RU" sz="800" spc="-1" strike="noStrike">
                <a:latin typeface="Arial"/>
              </a:endParaRPr>
            </a:p>
          </p:txBody>
        </p:sp>
        <p:sp>
          <p:nvSpPr>
            <p:cNvPr id="539" name="CustomShape 24"/>
            <p:cNvSpPr/>
            <p:nvPr/>
          </p:nvSpPr>
          <p:spPr>
            <a:xfrm>
              <a:off x="7630200" y="4241880"/>
              <a:ext cx="605520" cy="882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68400" rIns="68400" tIns="34200" bIns="342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19/330</a:t>
              </a:r>
              <a:endParaRPr b="0" lang="ru-RU" sz="800" spc="-1" strike="noStrike">
                <a:latin typeface="Arial"/>
              </a:endParaRPr>
            </a:p>
          </p:txBody>
        </p:sp>
        <p:sp>
          <p:nvSpPr>
            <p:cNvPr id="540" name="CustomShape 25"/>
            <p:cNvSpPr/>
            <p:nvPr/>
          </p:nvSpPr>
          <p:spPr>
            <a:xfrm>
              <a:off x="8192520" y="4156920"/>
              <a:ext cx="1766160" cy="43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7800" rIns="12780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кол-во домов/населения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41" name="CustomShape 26"/>
            <p:cNvSpPr/>
            <p:nvPr/>
          </p:nvSpPr>
          <p:spPr>
            <a:xfrm>
              <a:off x="7899480" y="3282480"/>
              <a:ext cx="2112480" cy="24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количество осадков (УГМС),мм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42" name="CustomShape 27"/>
            <p:cNvSpPr/>
            <p:nvPr/>
          </p:nvSpPr>
          <p:spPr>
            <a:xfrm>
              <a:off x="7598880" y="3271320"/>
              <a:ext cx="395640" cy="241920"/>
            </a:xfrm>
            <a:prstGeom prst="rect">
              <a:avLst/>
            </a:prstGeom>
            <a:solidFill>
              <a:srgbClr val="376092"/>
            </a:solidFill>
            <a:ln w="0">
              <a:noFill/>
            </a:ln>
            <a:effectLst>
              <a:softEdge rad="63360"/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20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43" name="CustomShape 28"/>
            <p:cNvSpPr/>
            <p:nvPr/>
          </p:nvSpPr>
          <p:spPr>
            <a:xfrm>
              <a:off x="7611480" y="3500640"/>
              <a:ext cx="383040" cy="241920"/>
            </a:xfrm>
            <a:prstGeom prst="rect">
              <a:avLst/>
            </a:prstGeom>
            <a:solidFill>
              <a:srgbClr val="ff9900"/>
            </a:solidFill>
            <a:ln w="0">
              <a:noFill/>
            </a:ln>
            <a:effectLst>
              <a:softEdge rad="63360"/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15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44" name="CustomShape 29"/>
            <p:cNvSpPr/>
            <p:nvPr/>
          </p:nvSpPr>
          <p:spPr>
            <a:xfrm>
              <a:off x="7989840" y="3491280"/>
              <a:ext cx="1795680" cy="39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порывы ветра (УГМС), м/с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45" name="CustomShape 30"/>
            <p:cNvSpPr/>
            <p:nvPr/>
          </p:nvSpPr>
          <p:spPr>
            <a:xfrm>
              <a:off x="7560360" y="4656240"/>
              <a:ext cx="671040" cy="39420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  <a:effectLst>
              <a:softEdge rad="63360"/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Лужский район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46" name="CustomShape 31"/>
            <p:cNvSpPr/>
            <p:nvPr/>
          </p:nvSpPr>
          <p:spPr>
            <a:xfrm>
              <a:off x="7759080" y="4520160"/>
              <a:ext cx="245520" cy="8568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60%</a:t>
              </a:r>
              <a:endParaRPr b="0" lang="ru-RU" sz="800" spc="-1" strike="noStrike">
                <a:latin typeface="Arial"/>
              </a:endParaRPr>
            </a:p>
          </p:txBody>
        </p:sp>
        <p:sp>
          <p:nvSpPr>
            <p:cNvPr id="547" name="CustomShape 32"/>
            <p:cNvSpPr/>
            <p:nvPr/>
          </p:nvSpPr>
          <p:spPr>
            <a:xfrm>
              <a:off x="8122320" y="4375800"/>
              <a:ext cx="2086200" cy="384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0280" rIns="80280" tIns="39960" bIns="3996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износ электроэнергетических систем 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48" name="CustomShape 33"/>
            <p:cNvSpPr/>
            <p:nvPr/>
          </p:nvSpPr>
          <p:spPr>
            <a:xfrm>
              <a:off x="8038080" y="4755960"/>
              <a:ext cx="1990440" cy="24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муниципальное образование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49" name="CustomShape 34"/>
            <p:cNvSpPr/>
            <p:nvPr/>
          </p:nvSpPr>
          <p:spPr>
            <a:xfrm>
              <a:off x="8443800" y="2746800"/>
              <a:ext cx="1990440" cy="24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линии электропередач</a:t>
              </a:r>
              <a:endParaRPr b="0" lang="ru-RU" sz="1000" spc="-1" strike="noStrike">
                <a:latin typeface="Arial"/>
              </a:endParaRPr>
            </a:p>
          </p:txBody>
        </p:sp>
        <p:pic>
          <p:nvPicPr>
            <p:cNvPr id="550" name="Рисунок 470_11" descr=""/>
            <p:cNvPicPr/>
            <p:nvPr/>
          </p:nvPicPr>
          <p:blipFill>
            <a:blip r:embed="rId5"/>
            <a:stretch/>
          </p:blipFill>
          <p:spPr>
            <a:xfrm>
              <a:off x="7765560" y="2218320"/>
              <a:ext cx="2301120" cy="200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51" name="CustomShape 35"/>
          <p:cNvSpPr/>
          <p:nvPr/>
        </p:nvSpPr>
        <p:spPr>
          <a:xfrm>
            <a:off x="8399880" y="5032080"/>
            <a:ext cx="1659960" cy="63864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2680" rIns="2268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ГУ МЧС России по Ленинградской области</a:t>
            </a:r>
            <a:r>
              <a:rPr b="0" i="1" lang="ru-RU" sz="7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АРМ №9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17:00 18.07.2023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Исп. Михеева В.В.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Тел. 39301-251</a:t>
            </a:r>
            <a:endParaRPr b="0" lang="ru-RU" sz="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" descr=""/>
          <p:cNvPicPr/>
          <p:nvPr/>
        </p:nvPicPr>
        <p:blipFill>
          <a:blip r:embed="rId1"/>
          <a:stretch/>
        </p:blipFill>
        <p:spPr>
          <a:xfrm>
            <a:off x="-10800" y="705600"/>
            <a:ext cx="10101240" cy="4964040"/>
          </a:xfrm>
          <a:prstGeom prst="rect">
            <a:avLst/>
          </a:prstGeom>
          <a:ln w="0">
            <a:noFill/>
          </a:ln>
        </p:spPr>
      </p:pic>
      <p:sp>
        <p:nvSpPr>
          <p:cNvPr id="553" name="CustomShape 1"/>
          <p:cNvSpPr/>
          <p:nvPr/>
        </p:nvSpPr>
        <p:spPr>
          <a:xfrm>
            <a:off x="-10800" y="2880"/>
            <a:ext cx="10101240" cy="70164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9600" rIns="39600" tIns="19800" bIns="19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ИНФОРМАЦИОННЫЕ МАТЕРИАЛЫ ПО ВЕТРУ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НА ТЕРРИТОРИИ ПОДПОРОЖСКОГО  РАЙОНА ЛЕНИНГРАДСКОЙ ОБЛАСТИ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(РИСК НАРУШЕНИЯ ЭЛЕКТРОСНАБЖЕНИЯ НА 19.07.2023)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554" name="CustomShape 2"/>
          <p:cNvSpPr/>
          <p:nvPr/>
        </p:nvSpPr>
        <p:spPr>
          <a:xfrm>
            <a:off x="232200" y="1494360"/>
            <a:ext cx="1140840" cy="16452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3800" bIns="73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7231/23924</a:t>
            </a:r>
            <a:endParaRPr b="0" lang="ru-RU" sz="900" spc="-1" strike="noStrike">
              <a:latin typeface="Arial"/>
            </a:endParaRPr>
          </a:p>
        </p:txBody>
      </p:sp>
      <p:sp>
        <p:nvSpPr>
          <p:cNvPr id="555" name="CustomShape 3"/>
          <p:cNvSpPr/>
          <p:nvPr/>
        </p:nvSpPr>
        <p:spPr>
          <a:xfrm>
            <a:off x="232200" y="1281600"/>
            <a:ext cx="876960" cy="1803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47960" rIns="147960" tIns="73800" bIns="73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369,5</a:t>
            </a:r>
            <a:r>
              <a:rPr b="0" lang="en-US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244</a:t>
            </a:r>
            <a:endParaRPr b="0" lang="ru-RU" sz="900" spc="-1" strike="noStrike">
              <a:latin typeface="Arial"/>
            </a:endParaRPr>
          </a:p>
        </p:txBody>
      </p:sp>
      <p:sp>
        <p:nvSpPr>
          <p:cNvPr id="556" name="CustomShape 4"/>
          <p:cNvSpPr/>
          <p:nvPr/>
        </p:nvSpPr>
        <p:spPr>
          <a:xfrm>
            <a:off x="1141560" y="1281600"/>
            <a:ext cx="231120" cy="18648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</a:t>
            </a:r>
            <a:r>
              <a:rPr b="1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0%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557" name="CustomShape 5"/>
          <p:cNvSpPr/>
          <p:nvPr/>
        </p:nvSpPr>
        <p:spPr>
          <a:xfrm>
            <a:off x="3318840" y="2322000"/>
            <a:ext cx="821160" cy="1980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23040" bIns="2304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Подпорожье</a:t>
            </a:r>
            <a:endParaRPr b="0" lang="ru-RU" sz="1000" spc="-1" strike="noStrike">
              <a:latin typeface="Arial"/>
            </a:endParaRPr>
          </a:p>
        </p:txBody>
      </p:sp>
      <p:grpSp>
        <p:nvGrpSpPr>
          <p:cNvPr id="558" name="Group 6"/>
          <p:cNvGrpSpPr/>
          <p:nvPr/>
        </p:nvGrpSpPr>
        <p:grpSpPr>
          <a:xfrm>
            <a:off x="798840" y="1000440"/>
            <a:ext cx="570600" cy="299520"/>
            <a:chOff x="798840" y="1000440"/>
            <a:chExt cx="570600" cy="299520"/>
          </a:xfrm>
        </p:grpSpPr>
        <p:pic>
          <p:nvPicPr>
            <p:cNvPr id="559" name="Picture 9_4" descr=""/>
            <p:cNvPicPr/>
            <p:nvPr/>
          </p:nvPicPr>
          <p:blipFill>
            <a:blip r:embed="rId2"/>
            <a:stretch/>
          </p:blipFill>
          <p:spPr>
            <a:xfrm>
              <a:off x="798840" y="1000440"/>
              <a:ext cx="570600" cy="271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60" name="CustomShape 7"/>
            <p:cNvSpPr/>
            <p:nvPr/>
          </p:nvSpPr>
          <p:spPr>
            <a:xfrm>
              <a:off x="798840" y="1000440"/>
              <a:ext cx="570600" cy="299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47960" rIns="147960" tIns="73800" bIns="738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11</a:t>
              </a:r>
              <a:endParaRPr b="0" lang="ru-RU" sz="1000" spc="-1" strike="noStrike">
                <a:latin typeface="Arial"/>
              </a:endParaRPr>
            </a:p>
          </p:txBody>
        </p:sp>
      </p:grpSp>
      <p:grpSp>
        <p:nvGrpSpPr>
          <p:cNvPr id="561" name="Group 8"/>
          <p:cNvGrpSpPr/>
          <p:nvPr/>
        </p:nvGrpSpPr>
        <p:grpSpPr>
          <a:xfrm>
            <a:off x="232200" y="987840"/>
            <a:ext cx="570600" cy="319680"/>
            <a:chOff x="232200" y="987840"/>
            <a:chExt cx="570600" cy="319680"/>
          </a:xfrm>
        </p:grpSpPr>
        <p:pic>
          <p:nvPicPr>
            <p:cNvPr id="562" name="Picture 7_12" descr=""/>
            <p:cNvPicPr/>
            <p:nvPr/>
          </p:nvPicPr>
          <p:blipFill>
            <a:blip r:embed="rId3"/>
            <a:stretch/>
          </p:blipFill>
          <p:spPr>
            <a:xfrm>
              <a:off x="232200" y="987840"/>
              <a:ext cx="567360" cy="289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63" name="CustomShape 9"/>
            <p:cNvSpPr/>
            <p:nvPr/>
          </p:nvSpPr>
          <p:spPr>
            <a:xfrm>
              <a:off x="232200" y="989280"/>
              <a:ext cx="570600" cy="31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0" rIns="46800" tIns="83160" bIns="8316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25</a:t>
              </a:r>
              <a:endParaRPr b="0" lang="ru-RU" sz="1000" spc="-1" strike="noStrike">
                <a:latin typeface="Arial"/>
              </a:endParaRPr>
            </a:p>
          </p:txBody>
        </p:sp>
      </p:grpSp>
      <p:grpSp>
        <p:nvGrpSpPr>
          <p:cNvPr id="564" name="Group 10"/>
          <p:cNvGrpSpPr/>
          <p:nvPr/>
        </p:nvGrpSpPr>
        <p:grpSpPr>
          <a:xfrm>
            <a:off x="7560360" y="1969200"/>
            <a:ext cx="2945880" cy="3081240"/>
            <a:chOff x="7560360" y="1969200"/>
            <a:chExt cx="2945880" cy="3081240"/>
          </a:xfrm>
        </p:grpSpPr>
        <p:sp>
          <p:nvSpPr>
            <p:cNvPr id="565" name="CustomShape 11"/>
            <p:cNvSpPr/>
            <p:nvPr/>
          </p:nvSpPr>
          <p:spPr>
            <a:xfrm>
              <a:off x="8299440" y="2762640"/>
              <a:ext cx="220680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линии электропередач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66" name="CustomShape 12"/>
            <p:cNvSpPr/>
            <p:nvPr/>
          </p:nvSpPr>
          <p:spPr>
            <a:xfrm>
              <a:off x="8262720" y="3978360"/>
              <a:ext cx="220968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протяженность ЛЭП/ТП (шт.)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67" name="CustomShape 13"/>
            <p:cNvSpPr/>
            <p:nvPr/>
          </p:nvSpPr>
          <p:spPr>
            <a:xfrm>
              <a:off x="8109360" y="4403880"/>
              <a:ext cx="213012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муниципальное образование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68" name="CustomShape 14"/>
            <p:cNvSpPr/>
            <p:nvPr/>
          </p:nvSpPr>
          <p:spPr>
            <a:xfrm>
              <a:off x="7788960" y="4041720"/>
              <a:ext cx="1325880" cy="10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9" name="CustomShape 15"/>
            <p:cNvSpPr/>
            <p:nvPr/>
          </p:nvSpPr>
          <p:spPr>
            <a:xfrm>
              <a:off x="7594920" y="1994760"/>
              <a:ext cx="2495520" cy="3035520"/>
            </a:xfrm>
            <a:prstGeom prst="rect">
              <a:avLst/>
            </a:prstGeom>
            <a:solidFill>
              <a:srgbClr val="ffffff"/>
            </a:solidFill>
            <a:ln w="1908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0" name="CustomShape 16"/>
            <p:cNvSpPr/>
            <p:nvPr/>
          </p:nvSpPr>
          <p:spPr>
            <a:xfrm>
              <a:off x="8060040" y="4131720"/>
              <a:ext cx="1575000" cy="136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1" name="CustomShape 17"/>
            <p:cNvSpPr/>
            <p:nvPr/>
          </p:nvSpPr>
          <p:spPr>
            <a:xfrm>
              <a:off x="8079480" y="1969200"/>
              <a:ext cx="186552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Условные обозначения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72" name="CustomShape 18"/>
            <p:cNvSpPr/>
            <p:nvPr/>
          </p:nvSpPr>
          <p:spPr>
            <a:xfrm>
              <a:off x="8405280" y="2394720"/>
              <a:ext cx="148068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порывы ветра, м/с</a:t>
              </a:r>
              <a:endParaRPr b="0" lang="ru-RU" sz="1000" spc="-1" strike="noStrike">
                <a:latin typeface="Arial"/>
              </a:endParaRPr>
            </a:p>
          </p:txBody>
        </p:sp>
        <p:pic>
          <p:nvPicPr>
            <p:cNvPr id="573" name="Рисунок 446_13" descr=""/>
            <p:cNvPicPr/>
            <p:nvPr/>
          </p:nvPicPr>
          <p:blipFill>
            <a:blip r:embed="rId4"/>
            <a:stretch/>
          </p:blipFill>
          <p:spPr>
            <a:xfrm>
              <a:off x="7699680" y="2460240"/>
              <a:ext cx="607680" cy="808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4" name="CustomShape 19"/>
            <p:cNvSpPr/>
            <p:nvPr/>
          </p:nvSpPr>
          <p:spPr>
            <a:xfrm>
              <a:off x="7779960" y="4026240"/>
              <a:ext cx="1577160" cy="117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5" name="CustomShape 20"/>
            <p:cNvSpPr/>
            <p:nvPr/>
          </p:nvSpPr>
          <p:spPr>
            <a:xfrm>
              <a:off x="8014680" y="3650040"/>
              <a:ext cx="2133360" cy="43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прогноз нарушения ЛЭП (УГМС) 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76" name="CustomShape 21"/>
            <p:cNvSpPr/>
            <p:nvPr/>
          </p:nvSpPr>
          <p:spPr>
            <a:xfrm>
              <a:off x="8098200" y="4118040"/>
              <a:ext cx="1869840" cy="149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7" name="CustomShape 22"/>
            <p:cNvSpPr/>
            <p:nvPr/>
          </p:nvSpPr>
          <p:spPr>
            <a:xfrm>
              <a:off x="7632000" y="3816720"/>
              <a:ext cx="357120" cy="145080"/>
            </a:xfrm>
            <a:custGeom>
              <a:avLst/>
              <a:gdLst/>
              <a:ahLst/>
              <a:rect l="l" t="t" r="r" b="b"/>
              <a:pathLst>
                <a:path w="324905" h="204788">
                  <a:moveTo>
                    <a:pt x="42863" y="28575"/>
                  </a:moveTo>
                  <a:cubicBezTo>
                    <a:pt x="44450" y="20638"/>
                    <a:pt x="43135" y="11498"/>
                    <a:pt x="47625" y="4763"/>
                  </a:cubicBezTo>
                  <a:cubicBezTo>
                    <a:pt x="50410" y="586"/>
                    <a:pt x="56893" y="0"/>
                    <a:pt x="61913" y="0"/>
                  </a:cubicBezTo>
                  <a:cubicBezTo>
                    <a:pt x="73138" y="0"/>
                    <a:pt x="84138" y="3175"/>
                    <a:pt x="95250" y="4763"/>
                  </a:cubicBezTo>
                  <a:cubicBezTo>
                    <a:pt x="147969" y="22336"/>
                    <a:pt x="113804" y="14914"/>
                    <a:pt x="200025" y="9525"/>
                  </a:cubicBezTo>
                  <a:cubicBezTo>
                    <a:pt x="217488" y="11113"/>
                    <a:pt x="235145" y="11241"/>
                    <a:pt x="252413" y="14288"/>
                  </a:cubicBezTo>
                  <a:cubicBezTo>
                    <a:pt x="262300" y="16033"/>
                    <a:pt x="280988" y="23813"/>
                    <a:pt x="280988" y="23813"/>
                  </a:cubicBezTo>
                  <a:cubicBezTo>
                    <a:pt x="282575" y="33338"/>
                    <a:pt x="280959" y="44004"/>
                    <a:pt x="285750" y="52388"/>
                  </a:cubicBezTo>
                  <a:cubicBezTo>
                    <a:pt x="288241" y="56747"/>
                    <a:pt x="295548" y="54905"/>
                    <a:pt x="300038" y="57150"/>
                  </a:cubicBezTo>
                  <a:cubicBezTo>
                    <a:pt x="305157" y="59710"/>
                    <a:pt x="309563" y="63500"/>
                    <a:pt x="314325" y="66675"/>
                  </a:cubicBezTo>
                  <a:cubicBezTo>
                    <a:pt x="317500" y="71438"/>
                    <a:pt x="323612" y="75244"/>
                    <a:pt x="323850" y="80963"/>
                  </a:cubicBezTo>
                  <a:cubicBezTo>
                    <a:pt x="325240" y="114309"/>
                    <a:pt x="326484" y="148430"/>
                    <a:pt x="319088" y="180975"/>
                  </a:cubicBezTo>
                  <a:cubicBezTo>
                    <a:pt x="317637" y="187358"/>
                    <a:pt x="306548" y="185053"/>
                    <a:pt x="300038" y="185738"/>
                  </a:cubicBezTo>
                  <a:cubicBezTo>
                    <a:pt x="276304" y="188236"/>
                    <a:pt x="252413" y="188913"/>
                    <a:pt x="228600" y="190500"/>
                  </a:cubicBezTo>
                  <a:cubicBezTo>
                    <a:pt x="222250" y="192088"/>
                    <a:pt x="215940" y="193843"/>
                    <a:pt x="209550" y="195263"/>
                  </a:cubicBezTo>
                  <a:cubicBezTo>
                    <a:pt x="201648" y="197019"/>
                    <a:pt x="193591" y="198062"/>
                    <a:pt x="185738" y="200025"/>
                  </a:cubicBezTo>
                  <a:cubicBezTo>
                    <a:pt x="180868" y="201243"/>
                    <a:pt x="176213" y="203200"/>
                    <a:pt x="171450" y="204788"/>
                  </a:cubicBezTo>
                  <a:cubicBezTo>
                    <a:pt x="165100" y="200025"/>
                    <a:pt x="158859" y="195114"/>
                    <a:pt x="152400" y="190500"/>
                  </a:cubicBezTo>
                  <a:cubicBezTo>
                    <a:pt x="147743" y="187173"/>
                    <a:pt x="142510" y="184639"/>
                    <a:pt x="138113" y="180975"/>
                  </a:cubicBezTo>
                  <a:cubicBezTo>
                    <a:pt x="132939" y="176663"/>
                    <a:pt x="128999" y="171000"/>
                    <a:pt x="123825" y="166688"/>
                  </a:cubicBezTo>
                  <a:cubicBezTo>
                    <a:pt x="116019" y="160183"/>
                    <a:pt x="105619" y="153881"/>
                    <a:pt x="95250" y="152400"/>
                  </a:cubicBezTo>
                  <a:cubicBezTo>
                    <a:pt x="77892" y="149920"/>
                    <a:pt x="60325" y="149225"/>
                    <a:pt x="42863" y="147638"/>
                  </a:cubicBezTo>
                  <a:cubicBezTo>
                    <a:pt x="31242" y="143764"/>
                    <a:pt x="23520" y="142582"/>
                    <a:pt x="14288" y="133350"/>
                  </a:cubicBezTo>
                  <a:cubicBezTo>
                    <a:pt x="10241" y="129303"/>
                    <a:pt x="7323" y="124182"/>
                    <a:pt x="4763" y="119063"/>
                  </a:cubicBezTo>
                  <a:cubicBezTo>
                    <a:pt x="2518" y="114573"/>
                    <a:pt x="1588" y="109538"/>
                    <a:pt x="0" y="104775"/>
                  </a:cubicBezTo>
                  <a:cubicBezTo>
                    <a:pt x="5433" y="50448"/>
                    <a:pt x="-6518" y="68431"/>
                    <a:pt x="19050" y="42863"/>
                  </a:cubicBezTo>
                  <a:lnTo>
                    <a:pt x="42863" y="28575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8" name="CustomShape 23"/>
            <p:cNvSpPr/>
            <p:nvPr/>
          </p:nvSpPr>
          <p:spPr>
            <a:xfrm>
              <a:off x="7630200" y="4078080"/>
              <a:ext cx="595080" cy="89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321/20</a:t>
              </a:r>
              <a:endParaRPr b="0" lang="ru-RU" sz="800" spc="-1" strike="noStrike">
                <a:latin typeface="Arial"/>
              </a:endParaRPr>
            </a:p>
          </p:txBody>
        </p:sp>
        <p:sp>
          <p:nvSpPr>
            <p:cNvPr id="579" name="CustomShape 24"/>
            <p:cNvSpPr/>
            <p:nvPr/>
          </p:nvSpPr>
          <p:spPr>
            <a:xfrm>
              <a:off x="7630200" y="4241880"/>
              <a:ext cx="605520" cy="882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68400" rIns="68400" tIns="34200" bIns="342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19/330</a:t>
              </a:r>
              <a:endParaRPr b="0" lang="ru-RU" sz="800" spc="-1" strike="noStrike">
                <a:latin typeface="Arial"/>
              </a:endParaRPr>
            </a:p>
          </p:txBody>
        </p:sp>
        <p:sp>
          <p:nvSpPr>
            <p:cNvPr id="580" name="CustomShape 25"/>
            <p:cNvSpPr/>
            <p:nvPr/>
          </p:nvSpPr>
          <p:spPr>
            <a:xfrm>
              <a:off x="8192520" y="4156920"/>
              <a:ext cx="1766160" cy="43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7800" rIns="12780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кол-во домов/населения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81" name="CustomShape 26"/>
            <p:cNvSpPr/>
            <p:nvPr/>
          </p:nvSpPr>
          <p:spPr>
            <a:xfrm>
              <a:off x="7899480" y="3282480"/>
              <a:ext cx="2112480" cy="24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количество осадков (УГМС),мм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82" name="CustomShape 27"/>
            <p:cNvSpPr/>
            <p:nvPr/>
          </p:nvSpPr>
          <p:spPr>
            <a:xfrm>
              <a:off x="7598880" y="3271320"/>
              <a:ext cx="395640" cy="241920"/>
            </a:xfrm>
            <a:prstGeom prst="rect">
              <a:avLst/>
            </a:prstGeom>
            <a:solidFill>
              <a:srgbClr val="376092"/>
            </a:solidFill>
            <a:ln w="0">
              <a:noFill/>
            </a:ln>
            <a:effectLst>
              <a:softEdge rad="63360"/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20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83" name="CustomShape 28"/>
            <p:cNvSpPr/>
            <p:nvPr/>
          </p:nvSpPr>
          <p:spPr>
            <a:xfrm>
              <a:off x="7611480" y="3500640"/>
              <a:ext cx="383040" cy="241920"/>
            </a:xfrm>
            <a:prstGeom prst="rect">
              <a:avLst/>
            </a:prstGeom>
            <a:solidFill>
              <a:srgbClr val="ff9900"/>
            </a:solidFill>
            <a:ln w="0">
              <a:noFill/>
            </a:ln>
            <a:effectLst>
              <a:softEdge rad="63360"/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15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84" name="CustomShape 29"/>
            <p:cNvSpPr/>
            <p:nvPr/>
          </p:nvSpPr>
          <p:spPr>
            <a:xfrm>
              <a:off x="7989840" y="3491280"/>
              <a:ext cx="1795680" cy="39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порывы ветра (УГМС), м/с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85" name="CustomShape 30"/>
            <p:cNvSpPr/>
            <p:nvPr/>
          </p:nvSpPr>
          <p:spPr>
            <a:xfrm>
              <a:off x="7560360" y="4656240"/>
              <a:ext cx="671040" cy="39420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  <a:effectLst>
              <a:softEdge rad="63360"/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Лужский район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86" name="CustomShape 31"/>
            <p:cNvSpPr/>
            <p:nvPr/>
          </p:nvSpPr>
          <p:spPr>
            <a:xfrm>
              <a:off x="7759080" y="4520160"/>
              <a:ext cx="245520" cy="8568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60%</a:t>
              </a:r>
              <a:endParaRPr b="0" lang="ru-RU" sz="800" spc="-1" strike="noStrike">
                <a:latin typeface="Arial"/>
              </a:endParaRPr>
            </a:p>
          </p:txBody>
        </p:sp>
        <p:sp>
          <p:nvSpPr>
            <p:cNvPr id="587" name="CustomShape 32"/>
            <p:cNvSpPr/>
            <p:nvPr/>
          </p:nvSpPr>
          <p:spPr>
            <a:xfrm>
              <a:off x="8122320" y="4375800"/>
              <a:ext cx="2086200" cy="384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0280" rIns="80280" tIns="39960" bIns="3996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износ электроэнергетических систем 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88" name="CustomShape 33"/>
            <p:cNvSpPr/>
            <p:nvPr/>
          </p:nvSpPr>
          <p:spPr>
            <a:xfrm>
              <a:off x="8038080" y="4755960"/>
              <a:ext cx="1990440" cy="24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муниципальное образование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589" name="CustomShape 34"/>
            <p:cNvSpPr/>
            <p:nvPr/>
          </p:nvSpPr>
          <p:spPr>
            <a:xfrm>
              <a:off x="8443800" y="2746800"/>
              <a:ext cx="1990440" cy="24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линии электропередач</a:t>
              </a:r>
              <a:endParaRPr b="0" lang="ru-RU" sz="1000" spc="-1" strike="noStrike">
                <a:latin typeface="Arial"/>
              </a:endParaRPr>
            </a:p>
          </p:txBody>
        </p:sp>
        <p:pic>
          <p:nvPicPr>
            <p:cNvPr id="590" name="Рисунок 470_14" descr=""/>
            <p:cNvPicPr/>
            <p:nvPr/>
          </p:nvPicPr>
          <p:blipFill>
            <a:blip r:embed="rId5"/>
            <a:stretch/>
          </p:blipFill>
          <p:spPr>
            <a:xfrm>
              <a:off x="7765560" y="2218320"/>
              <a:ext cx="2301120" cy="200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91" name="CustomShape 35"/>
          <p:cNvSpPr/>
          <p:nvPr/>
        </p:nvSpPr>
        <p:spPr>
          <a:xfrm>
            <a:off x="8399880" y="5032080"/>
            <a:ext cx="1659960" cy="63864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2680" rIns="2268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ГУ МЧС России по Ленинградской области</a:t>
            </a:r>
            <a:r>
              <a:rPr b="0" i="1" lang="ru-RU" sz="7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АРМ №9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17:00 18.07.2023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Исп. Михеева В.В.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Тел. 39301-251</a:t>
            </a:r>
            <a:endParaRPr b="0" lang="ru-RU" sz="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" descr=""/>
          <p:cNvPicPr/>
          <p:nvPr/>
        </p:nvPicPr>
        <p:blipFill>
          <a:blip r:embed="rId1"/>
          <a:stretch/>
        </p:blipFill>
        <p:spPr>
          <a:xfrm>
            <a:off x="0" y="705600"/>
            <a:ext cx="10079640" cy="5053320"/>
          </a:xfrm>
          <a:prstGeom prst="rect">
            <a:avLst/>
          </a:prstGeom>
          <a:ln w="0">
            <a:noFill/>
          </a:ln>
        </p:spPr>
      </p:pic>
      <p:sp>
        <p:nvSpPr>
          <p:cNvPr id="593" name="CustomShape 1"/>
          <p:cNvSpPr/>
          <p:nvPr/>
        </p:nvSpPr>
        <p:spPr>
          <a:xfrm>
            <a:off x="-10800" y="2880"/>
            <a:ext cx="10101240" cy="70164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9600" rIns="39600" tIns="19800" bIns="19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ИНФОРМАЦИОННЫЕ МАТЕРИАЛЫ ПО ОСАДКАМ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НА ТЕРРИТОРИИ ТИХВИНСКОГО  РАЙОНА ЛЕНИНГРАДСКОЙ ОБЛАСТИ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(РИСК НАРУШЕНИЯ ЭЛЕКТРОСНАБЖЕНИЯ НА 19.07.2023)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594" name="Line 2"/>
          <p:cNvSpPr/>
          <p:nvPr/>
        </p:nvSpPr>
        <p:spPr>
          <a:xfrm>
            <a:off x="8600760" y="3626640"/>
            <a:ext cx="1511640" cy="124920"/>
          </a:xfrm>
          <a:prstGeom prst="line">
            <a:avLst/>
          </a:prstGeom>
          <a:ln w="19080">
            <a:solidFill>
              <a:srgbClr val="181df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5" name="CustomShape 3"/>
          <p:cNvSpPr/>
          <p:nvPr/>
        </p:nvSpPr>
        <p:spPr>
          <a:xfrm>
            <a:off x="8109720" y="5063760"/>
            <a:ext cx="1383480" cy="10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6" name="CustomShape 4"/>
          <p:cNvSpPr/>
          <p:nvPr/>
        </p:nvSpPr>
        <p:spPr>
          <a:xfrm>
            <a:off x="3096000" y="4122000"/>
            <a:ext cx="504000" cy="1980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23040" bIns="2304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Тихвин</a:t>
            </a:r>
            <a:endParaRPr b="0" lang="ru-RU" sz="1000" spc="-1" strike="noStrike">
              <a:latin typeface="Arial"/>
            </a:endParaRPr>
          </a:p>
        </p:txBody>
      </p:sp>
      <p:grpSp>
        <p:nvGrpSpPr>
          <p:cNvPr id="597" name="Group 5"/>
          <p:cNvGrpSpPr/>
          <p:nvPr/>
        </p:nvGrpSpPr>
        <p:grpSpPr>
          <a:xfrm>
            <a:off x="798840" y="1000440"/>
            <a:ext cx="570600" cy="299520"/>
            <a:chOff x="798840" y="1000440"/>
            <a:chExt cx="570600" cy="299520"/>
          </a:xfrm>
        </p:grpSpPr>
        <p:pic>
          <p:nvPicPr>
            <p:cNvPr id="598" name="Picture 12_0" descr=""/>
            <p:cNvPicPr/>
            <p:nvPr/>
          </p:nvPicPr>
          <p:blipFill>
            <a:blip r:embed="rId2"/>
            <a:stretch/>
          </p:blipFill>
          <p:spPr>
            <a:xfrm>
              <a:off x="798840" y="1000440"/>
              <a:ext cx="570600" cy="271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99" name="CustomShape 6"/>
            <p:cNvSpPr/>
            <p:nvPr/>
          </p:nvSpPr>
          <p:spPr>
            <a:xfrm>
              <a:off x="798840" y="1000440"/>
              <a:ext cx="570600" cy="299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47960" rIns="147960" tIns="73800" bIns="738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11</a:t>
              </a:r>
              <a:endParaRPr b="0" lang="ru-RU" sz="1000" spc="-1" strike="noStrike">
                <a:latin typeface="Arial"/>
              </a:endParaRPr>
            </a:p>
          </p:txBody>
        </p:sp>
      </p:grpSp>
      <p:sp>
        <p:nvSpPr>
          <p:cNvPr id="600" name="CustomShape 7"/>
          <p:cNvSpPr/>
          <p:nvPr/>
        </p:nvSpPr>
        <p:spPr>
          <a:xfrm>
            <a:off x="232200" y="1494360"/>
            <a:ext cx="1140840" cy="164520"/>
          </a:xfrm>
          <a:prstGeom prst="rect">
            <a:avLst/>
          </a:prstGeom>
          <a:solidFill>
            <a:srgbClr val="92d05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3800" bIns="73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17476/69905</a:t>
            </a:r>
            <a:endParaRPr b="0" lang="ru-RU" sz="900" spc="-1" strike="noStrike">
              <a:latin typeface="Arial"/>
            </a:endParaRPr>
          </a:p>
        </p:txBody>
      </p:sp>
      <p:sp>
        <p:nvSpPr>
          <p:cNvPr id="601" name="CustomShape 8"/>
          <p:cNvSpPr/>
          <p:nvPr/>
        </p:nvSpPr>
        <p:spPr>
          <a:xfrm>
            <a:off x="232200" y="1281600"/>
            <a:ext cx="876960" cy="180360"/>
          </a:xfrm>
          <a:prstGeom prst="rect">
            <a:avLst/>
          </a:prstGeom>
          <a:solidFill>
            <a:srgbClr val="ffff00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147960" rIns="147960" tIns="73800" bIns="73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1233,7</a:t>
            </a:r>
            <a:r>
              <a:rPr b="0" lang="en-US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/</a:t>
            </a:r>
            <a:r>
              <a:rPr b="0" lang="ru-RU" sz="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394</a:t>
            </a:r>
            <a:endParaRPr b="0" lang="ru-RU" sz="900" spc="-1" strike="noStrike">
              <a:latin typeface="Arial"/>
            </a:endParaRPr>
          </a:p>
        </p:txBody>
      </p:sp>
      <p:sp>
        <p:nvSpPr>
          <p:cNvPr id="602" name="CustomShape 9"/>
          <p:cNvSpPr/>
          <p:nvPr/>
        </p:nvSpPr>
        <p:spPr>
          <a:xfrm>
            <a:off x="1141560" y="1281600"/>
            <a:ext cx="231120" cy="186480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 w="25560">
            <a:noFill/>
          </a:ln>
          <a:effectLst>
            <a:outerShdw algn="ctr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</a:t>
            </a:r>
            <a:r>
              <a:rPr b="1" lang="ru-RU" sz="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0%</a:t>
            </a:r>
            <a:endParaRPr b="0" lang="ru-RU" sz="800" spc="-1" strike="noStrike">
              <a:latin typeface="Arial"/>
            </a:endParaRPr>
          </a:p>
        </p:txBody>
      </p:sp>
      <p:grpSp>
        <p:nvGrpSpPr>
          <p:cNvPr id="603" name="Group 10"/>
          <p:cNvGrpSpPr/>
          <p:nvPr/>
        </p:nvGrpSpPr>
        <p:grpSpPr>
          <a:xfrm>
            <a:off x="232200" y="987840"/>
            <a:ext cx="570600" cy="319680"/>
            <a:chOff x="232200" y="987840"/>
            <a:chExt cx="570600" cy="319680"/>
          </a:xfrm>
        </p:grpSpPr>
        <p:pic>
          <p:nvPicPr>
            <p:cNvPr id="604" name="Picture 7_17" descr=""/>
            <p:cNvPicPr/>
            <p:nvPr/>
          </p:nvPicPr>
          <p:blipFill>
            <a:blip r:embed="rId3"/>
            <a:stretch/>
          </p:blipFill>
          <p:spPr>
            <a:xfrm>
              <a:off x="232200" y="987840"/>
              <a:ext cx="567360" cy="289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05" name="CustomShape 11"/>
            <p:cNvSpPr/>
            <p:nvPr/>
          </p:nvSpPr>
          <p:spPr>
            <a:xfrm>
              <a:off x="232200" y="989280"/>
              <a:ext cx="570600" cy="31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6800" rIns="46800" tIns="83160" bIns="8316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10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20</a:t>
              </a:r>
              <a:endParaRPr b="0" lang="ru-RU" sz="1000" spc="-1" strike="noStrike">
                <a:latin typeface="Arial"/>
              </a:endParaRPr>
            </a:p>
          </p:txBody>
        </p:sp>
      </p:grpSp>
      <p:grpSp>
        <p:nvGrpSpPr>
          <p:cNvPr id="606" name="Group 12"/>
          <p:cNvGrpSpPr/>
          <p:nvPr/>
        </p:nvGrpSpPr>
        <p:grpSpPr>
          <a:xfrm>
            <a:off x="7560360" y="1969200"/>
            <a:ext cx="2945880" cy="3081240"/>
            <a:chOff x="7560360" y="1969200"/>
            <a:chExt cx="2945880" cy="3081240"/>
          </a:xfrm>
        </p:grpSpPr>
        <p:sp>
          <p:nvSpPr>
            <p:cNvPr id="607" name="CustomShape 13"/>
            <p:cNvSpPr/>
            <p:nvPr/>
          </p:nvSpPr>
          <p:spPr>
            <a:xfrm>
              <a:off x="8299440" y="2762640"/>
              <a:ext cx="220680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линии электропередач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608" name="CustomShape 14"/>
            <p:cNvSpPr/>
            <p:nvPr/>
          </p:nvSpPr>
          <p:spPr>
            <a:xfrm>
              <a:off x="8262720" y="3978360"/>
              <a:ext cx="220968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протяженность ЛЭП/ТП (шт.)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609" name="CustomShape 15"/>
            <p:cNvSpPr/>
            <p:nvPr/>
          </p:nvSpPr>
          <p:spPr>
            <a:xfrm>
              <a:off x="8109360" y="4403880"/>
              <a:ext cx="213012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муниципальное образование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610" name="CustomShape 16"/>
            <p:cNvSpPr/>
            <p:nvPr/>
          </p:nvSpPr>
          <p:spPr>
            <a:xfrm>
              <a:off x="7788960" y="4041720"/>
              <a:ext cx="1325880" cy="104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1" name="CustomShape 17"/>
            <p:cNvSpPr/>
            <p:nvPr/>
          </p:nvSpPr>
          <p:spPr>
            <a:xfrm>
              <a:off x="7594920" y="1994760"/>
              <a:ext cx="2495520" cy="3035520"/>
            </a:xfrm>
            <a:prstGeom prst="rect">
              <a:avLst/>
            </a:prstGeom>
            <a:solidFill>
              <a:srgbClr val="ffffff"/>
            </a:solidFill>
            <a:ln w="1908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2" name="CustomShape 18"/>
            <p:cNvSpPr/>
            <p:nvPr/>
          </p:nvSpPr>
          <p:spPr>
            <a:xfrm>
              <a:off x="8060040" y="4131720"/>
              <a:ext cx="1575000" cy="136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3" name="CustomShape 19"/>
            <p:cNvSpPr/>
            <p:nvPr/>
          </p:nvSpPr>
          <p:spPr>
            <a:xfrm>
              <a:off x="8079480" y="1969200"/>
              <a:ext cx="186552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Условные обозначения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614" name="CustomShape 20"/>
            <p:cNvSpPr/>
            <p:nvPr/>
          </p:nvSpPr>
          <p:spPr>
            <a:xfrm>
              <a:off x="8405280" y="2394720"/>
              <a:ext cx="1480680" cy="28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порывы ветра, м/с</a:t>
              </a:r>
              <a:endParaRPr b="0" lang="ru-RU" sz="1000" spc="-1" strike="noStrike">
                <a:latin typeface="Arial"/>
              </a:endParaRPr>
            </a:p>
          </p:txBody>
        </p:sp>
        <p:pic>
          <p:nvPicPr>
            <p:cNvPr id="615" name="Рисунок 446_17" descr=""/>
            <p:cNvPicPr/>
            <p:nvPr/>
          </p:nvPicPr>
          <p:blipFill>
            <a:blip r:embed="rId4"/>
            <a:stretch/>
          </p:blipFill>
          <p:spPr>
            <a:xfrm>
              <a:off x="7699680" y="2460240"/>
              <a:ext cx="607680" cy="808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16" name="CustomShape 21"/>
            <p:cNvSpPr/>
            <p:nvPr/>
          </p:nvSpPr>
          <p:spPr>
            <a:xfrm>
              <a:off x="7779960" y="4026240"/>
              <a:ext cx="1577160" cy="117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7" name="CustomShape 22"/>
            <p:cNvSpPr/>
            <p:nvPr/>
          </p:nvSpPr>
          <p:spPr>
            <a:xfrm>
              <a:off x="8014680" y="3650040"/>
              <a:ext cx="2133360" cy="43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прогноз нарушения ЛЭП (УГМС) 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618" name="CustomShape 23"/>
            <p:cNvSpPr/>
            <p:nvPr/>
          </p:nvSpPr>
          <p:spPr>
            <a:xfrm>
              <a:off x="8098200" y="4118040"/>
              <a:ext cx="1869840" cy="149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9" name="CustomShape 24"/>
            <p:cNvSpPr/>
            <p:nvPr/>
          </p:nvSpPr>
          <p:spPr>
            <a:xfrm>
              <a:off x="7632000" y="3816720"/>
              <a:ext cx="357120" cy="145080"/>
            </a:xfrm>
            <a:custGeom>
              <a:avLst/>
              <a:gdLst/>
              <a:ahLst/>
              <a:rect l="l" t="t" r="r" b="b"/>
              <a:pathLst>
                <a:path w="324905" h="204788">
                  <a:moveTo>
                    <a:pt x="42863" y="28575"/>
                  </a:moveTo>
                  <a:cubicBezTo>
                    <a:pt x="44450" y="20638"/>
                    <a:pt x="43135" y="11498"/>
                    <a:pt x="47625" y="4763"/>
                  </a:cubicBezTo>
                  <a:cubicBezTo>
                    <a:pt x="50410" y="586"/>
                    <a:pt x="56893" y="0"/>
                    <a:pt x="61913" y="0"/>
                  </a:cubicBezTo>
                  <a:cubicBezTo>
                    <a:pt x="73138" y="0"/>
                    <a:pt x="84138" y="3175"/>
                    <a:pt x="95250" y="4763"/>
                  </a:cubicBezTo>
                  <a:cubicBezTo>
                    <a:pt x="147969" y="22336"/>
                    <a:pt x="113804" y="14914"/>
                    <a:pt x="200025" y="9525"/>
                  </a:cubicBezTo>
                  <a:cubicBezTo>
                    <a:pt x="217488" y="11113"/>
                    <a:pt x="235145" y="11241"/>
                    <a:pt x="252413" y="14288"/>
                  </a:cubicBezTo>
                  <a:cubicBezTo>
                    <a:pt x="262300" y="16033"/>
                    <a:pt x="280988" y="23813"/>
                    <a:pt x="280988" y="23813"/>
                  </a:cubicBezTo>
                  <a:cubicBezTo>
                    <a:pt x="282575" y="33338"/>
                    <a:pt x="280959" y="44004"/>
                    <a:pt x="285750" y="52388"/>
                  </a:cubicBezTo>
                  <a:cubicBezTo>
                    <a:pt x="288241" y="56747"/>
                    <a:pt x="295548" y="54905"/>
                    <a:pt x="300038" y="57150"/>
                  </a:cubicBezTo>
                  <a:cubicBezTo>
                    <a:pt x="305157" y="59710"/>
                    <a:pt x="309563" y="63500"/>
                    <a:pt x="314325" y="66675"/>
                  </a:cubicBezTo>
                  <a:cubicBezTo>
                    <a:pt x="317500" y="71438"/>
                    <a:pt x="323612" y="75244"/>
                    <a:pt x="323850" y="80963"/>
                  </a:cubicBezTo>
                  <a:cubicBezTo>
                    <a:pt x="325240" y="114309"/>
                    <a:pt x="326484" y="148430"/>
                    <a:pt x="319088" y="180975"/>
                  </a:cubicBezTo>
                  <a:cubicBezTo>
                    <a:pt x="317637" y="187358"/>
                    <a:pt x="306548" y="185053"/>
                    <a:pt x="300038" y="185738"/>
                  </a:cubicBezTo>
                  <a:cubicBezTo>
                    <a:pt x="276304" y="188236"/>
                    <a:pt x="252413" y="188913"/>
                    <a:pt x="228600" y="190500"/>
                  </a:cubicBezTo>
                  <a:cubicBezTo>
                    <a:pt x="222250" y="192088"/>
                    <a:pt x="215940" y="193843"/>
                    <a:pt x="209550" y="195263"/>
                  </a:cubicBezTo>
                  <a:cubicBezTo>
                    <a:pt x="201648" y="197019"/>
                    <a:pt x="193591" y="198062"/>
                    <a:pt x="185738" y="200025"/>
                  </a:cubicBezTo>
                  <a:cubicBezTo>
                    <a:pt x="180868" y="201243"/>
                    <a:pt x="176213" y="203200"/>
                    <a:pt x="171450" y="204788"/>
                  </a:cubicBezTo>
                  <a:cubicBezTo>
                    <a:pt x="165100" y="200025"/>
                    <a:pt x="158859" y="195114"/>
                    <a:pt x="152400" y="190500"/>
                  </a:cubicBezTo>
                  <a:cubicBezTo>
                    <a:pt x="147743" y="187173"/>
                    <a:pt x="142510" y="184639"/>
                    <a:pt x="138113" y="180975"/>
                  </a:cubicBezTo>
                  <a:cubicBezTo>
                    <a:pt x="132939" y="176663"/>
                    <a:pt x="128999" y="171000"/>
                    <a:pt x="123825" y="166688"/>
                  </a:cubicBezTo>
                  <a:cubicBezTo>
                    <a:pt x="116019" y="160183"/>
                    <a:pt x="105619" y="153881"/>
                    <a:pt x="95250" y="152400"/>
                  </a:cubicBezTo>
                  <a:cubicBezTo>
                    <a:pt x="77892" y="149920"/>
                    <a:pt x="60325" y="149225"/>
                    <a:pt x="42863" y="147638"/>
                  </a:cubicBezTo>
                  <a:cubicBezTo>
                    <a:pt x="31242" y="143764"/>
                    <a:pt x="23520" y="142582"/>
                    <a:pt x="14288" y="133350"/>
                  </a:cubicBezTo>
                  <a:cubicBezTo>
                    <a:pt x="10241" y="129303"/>
                    <a:pt x="7323" y="124182"/>
                    <a:pt x="4763" y="119063"/>
                  </a:cubicBezTo>
                  <a:cubicBezTo>
                    <a:pt x="2518" y="114573"/>
                    <a:pt x="1588" y="109538"/>
                    <a:pt x="0" y="104775"/>
                  </a:cubicBezTo>
                  <a:cubicBezTo>
                    <a:pt x="5433" y="50448"/>
                    <a:pt x="-6518" y="68431"/>
                    <a:pt x="19050" y="42863"/>
                  </a:cubicBezTo>
                  <a:lnTo>
                    <a:pt x="42863" y="28575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0" name="CustomShape 25"/>
            <p:cNvSpPr/>
            <p:nvPr/>
          </p:nvSpPr>
          <p:spPr>
            <a:xfrm>
              <a:off x="7630200" y="4078080"/>
              <a:ext cx="595080" cy="8964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321/20</a:t>
              </a:r>
              <a:endParaRPr b="0" lang="ru-RU" sz="800" spc="-1" strike="noStrike">
                <a:latin typeface="Arial"/>
              </a:endParaRPr>
            </a:p>
          </p:txBody>
        </p:sp>
        <p:sp>
          <p:nvSpPr>
            <p:cNvPr id="621" name="CustomShape 26"/>
            <p:cNvSpPr/>
            <p:nvPr/>
          </p:nvSpPr>
          <p:spPr>
            <a:xfrm>
              <a:off x="7630200" y="4241880"/>
              <a:ext cx="605520" cy="882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68400" rIns="68400" tIns="34200" bIns="342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ru-RU" sz="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19/330</a:t>
              </a:r>
              <a:endParaRPr b="0" lang="ru-RU" sz="800" spc="-1" strike="noStrike">
                <a:latin typeface="Arial"/>
              </a:endParaRPr>
            </a:p>
          </p:txBody>
        </p:sp>
        <p:sp>
          <p:nvSpPr>
            <p:cNvPr id="622" name="CustomShape 27"/>
            <p:cNvSpPr/>
            <p:nvPr/>
          </p:nvSpPr>
          <p:spPr>
            <a:xfrm>
              <a:off x="8192520" y="4156920"/>
              <a:ext cx="1766160" cy="43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7800" rIns="127800" tIns="64080" bIns="640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кол-во домов/населения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623" name="CustomShape 28"/>
            <p:cNvSpPr/>
            <p:nvPr/>
          </p:nvSpPr>
          <p:spPr>
            <a:xfrm>
              <a:off x="7899480" y="3282480"/>
              <a:ext cx="2112480" cy="24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количество осадков (УГМС),мм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624" name="CustomShape 29"/>
            <p:cNvSpPr/>
            <p:nvPr/>
          </p:nvSpPr>
          <p:spPr>
            <a:xfrm>
              <a:off x="7598880" y="3271320"/>
              <a:ext cx="395640" cy="241920"/>
            </a:xfrm>
            <a:prstGeom prst="rect">
              <a:avLst/>
            </a:prstGeom>
            <a:solidFill>
              <a:srgbClr val="376092"/>
            </a:solidFill>
            <a:ln w="0">
              <a:noFill/>
            </a:ln>
            <a:effectLst>
              <a:softEdge rad="63360"/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20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625" name="CustomShape 30"/>
            <p:cNvSpPr/>
            <p:nvPr/>
          </p:nvSpPr>
          <p:spPr>
            <a:xfrm>
              <a:off x="7611480" y="3500640"/>
              <a:ext cx="383040" cy="241920"/>
            </a:xfrm>
            <a:prstGeom prst="rect">
              <a:avLst/>
            </a:prstGeom>
            <a:solidFill>
              <a:srgbClr val="ff9900"/>
            </a:solidFill>
            <a:ln w="0">
              <a:noFill/>
            </a:ln>
            <a:effectLst>
              <a:softEdge rad="63360"/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15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626" name="CustomShape 31"/>
            <p:cNvSpPr/>
            <p:nvPr/>
          </p:nvSpPr>
          <p:spPr>
            <a:xfrm>
              <a:off x="7989840" y="3491280"/>
              <a:ext cx="1795680" cy="39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порывы ветра (УГМС), м/с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627" name="CustomShape 32"/>
            <p:cNvSpPr/>
            <p:nvPr/>
          </p:nvSpPr>
          <p:spPr>
            <a:xfrm>
              <a:off x="7560360" y="4656240"/>
              <a:ext cx="671040" cy="39420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  <a:effectLst>
              <a:softEdge rad="63360"/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Лужский район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628" name="CustomShape 33"/>
            <p:cNvSpPr/>
            <p:nvPr/>
          </p:nvSpPr>
          <p:spPr>
            <a:xfrm>
              <a:off x="7759080" y="4520160"/>
              <a:ext cx="245520" cy="8568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algn="tl" blurRad="50800" dir="2700000" dist="37674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8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60%</a:t>
              </a:r>
              <a:endParaRPr b="0" lang="ru-RU" sz="800" spc="-1" strike="noStrike">
                <a:latin typeface="Arial"/>
              </a:endParaRPr>
            </a:p>
          </p:txBody>
        </p:sp>
        <p:sp>
          <p:nvSpPr>
            <p:cNvPr id="629" name="CustomShape 34"/>
            <p:cNvSpPr/>
            <p:nvPr/>
          </p:nvSpPr>
          <p:spPr>
            <a:xfrm>
              <a:off x="8122320" y="4375800"/>
              <a:ext cx="2086200" cy="384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0280" rIns="80280" tIns="39960" bIns="3996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износ электроэнергетических систем 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630" name="CustomShape 35"/>
            <p:cNvSpPr/>
            <p:nvPr/>
          </p:nvSpPr>
          <p:spPr>
            <a:xfrm>
              <a:off x="8038080" y="4755960"/>
              <a:ext cx="1990440" cy="24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муниципальное образование</a:t>
              </a:r>
              <a:endParaRPr b="0" lang="ru-RU" sz="1000" spc="-1" strike="noStrike">
                <a:latin typeface="Arial"/>
              </a:endParaRPr>
            </a:p>
          </p:txBody>
        </p:sp>
        <p:sp>
          <p:nvSpPr>
            <p:cNvPr id="631" name="CustomShape 36"/>
            <p:cNvSpPr/>
            <p:nvPr/>
          </p:nvSpPr>
          <p:spPr>
            <a:xfrm>
              <a:off x="8443800" y="2746800"/>
              <a:ext cx="1990440" cy="24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47880" bIns="4788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- линии электропередач</a:t>
              </a:r>
              <a:endParaRPr b="0" lang="ru-RU" sz="1000" spc="-1" strike="noStrike">
                <a:latin typeface="Arial"/>
              </a:endParaRPr>
            </a:p>
          </p:txBody>
        </p:sp>
        <p:pic>
          <p:nvPicPr>
            <p:cNvPr id="632" name="Рисунок 470_18" descr=""/>
            <p:cNvPicPr/>
            <p:nvPr/>
          </p:nvPicPr>
          <p:blipFill>
            <a:blip r:embed="rId5"/>
            <a:stretch/>
          </p:blipFill>
          <p:spPr>
            <a:xfrm>
              <a:off x="7765560" y="2218320"/>
              <a:ext cx="2301120" cy="200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33" name="CustomShape 37"/>
          <p:cNvSpPr/>
          <p:nvPr/>
        </p:nvSpPr>
        <p:spPr>
          <a:xfrm>
            <a:off x="8399880" y="5032080"/>
            <a:ext cx="1659960" cy="63864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2680" rIns="2268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ГУ МЧС России по Ленинградской области</a:t>
            </a:r>
            <a:r>
              <a:rPr b="0" i="1" lang="ru-RU" sz="7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АРМ №9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17:00 18.07.2023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Исп. Михеева В.В.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Тел. 39301-251</a:t>
            </a:r>
            <a:endParaRPr b="0" lang="ru-RU" sz="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" descr=""/>
          <p:cNvPicPr/>
          <p:nvPr/>
        </p:nvPicPr>
        <p:blipFill>
          <a:blip r:embed="rId1"/>
          <a:stretch/>
        </p:blipFill>
        <p:spPr>
          <a:xfrm>
            <a:off x="9720" y="696960"/>
            <a:ext cx="10079640" cy="4960440"/>
          </a:xfrm>
          <a:prstGeom prst="rect">
            <a:avLst/>
          </a:prstGeom>
          <a:ln w="0">
            <a:noFill/>
          </a:ln>
        </p:spPr>
      </p:pic>
      <p:sp>
        <p:nvSpPr>
          <p:cNvPr id="635" name="CustomShape 1"/>
          <p:cNvSpPr/>
          <p:nvPr/>
        </p:nvSpPr>
        <p:spPr>
          <a:xfrm>
            <a:off x="9720" y="-5400"/>
            <a:ext cx="10094040" cy="70164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9600" rIns="39600" tIns="19800" bIns="19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ИНФОРМАЦИОННЫЕ МАТЕРИАЛЫ ПО РИСКУ НАРУШЕНИЯ ТРАНСПОРТНОГО СООБЩЕНИЯ, СВЯЗАННЫХ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С НЕБЛАГОПРИЯТНЫМИ МЕТЕОЯВЛЕНИЯМИ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НА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ФЕДЕРАЛЬНОЙ  АВТОДОРОГЕ Р-21 «КОЛА»  В ЛЕНИНГРАДСКОЙ ОБЛАСТИ НА 19.07.2023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636" name="CustomShape 2"/>
          <p:cNvSpPr/>
          <p:nvPr/>
        </p:nvSpPr>
        <p:spPr>
          <a:xfrm>
            <a:off x="3798000" y="3924000"/>
            <a:ext cx="1602000" cy="216000"/>
          </a:xfrm>
          <a:prstGeom prst="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none" lIns="61200" rIns="61200" tIns="30600" bIns="30600" anchor="ctr" anchorCtr="1">
            <a:spAutoFit/>
          </a:bodyPr>
          <a:p>
            <a:pPr algn="ctr">
              <a:lnSpc>
                <a:spcPct val="100000"/>
              </a:lnSpc>
            </a:pPr>
            <a:r>
              <a:rPr b="1" lang="ru-RU" sz="102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Объездные дороги: 17 км</a:t>
            </a:r>
            <a:endParaRPr b="0" lang="ru-RU" sz="1020" spc="-1" strike="noStrike">
              <a:latin typeface="Arial"/>
            </a:endParaRPr>
          </a:p>
        </p:txBody>
      </p:sp>
      <p:sp>
        <p:nvSpPr>
          <p:cNvPr id="637" name="CustomShape 3"/>
          <p:cNvSpPr/>
          <p:nvPr/>
        </p:nvSpPr>
        <p:spPr>
          <a:xfrm>
            <a:off x="7214040" y="3744000"/>
            <a:ext cx="2796480" cy="1259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38" name="CustomShape 4"/>
          <p:cNvSpPr/>
          <p:nvPr/>
        </p:nvSpPr>
        <p:spPr>
          <a:xfrm>
            <a:off x="7696800" y="3781800"/>
            <a:ext cx="2041560" cy="2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120" rIns="96120" tIns="47880" bIns="47880">
            <a:spAutoFit/>
          </a:bodyPr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Условные обозначения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639" name="CustomShape 5"/>
          <p:cNvSpPr/>
          <p:nvPr/>
        </p:nvSpPr>
        <p:spPr>
          <a:xfrm>
            <a:off x="7611840" y="4052160"/>
            <a:ext cx="2460600" cy="55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120" rIns="96120" tIns="47880" bIns="4788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- Участок автодороги с повышенным риском возникновения ДТП, нарушением движения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640" name="CustomShape 6"/>
          <p:cNvSpPr/>
          <p:nvPr/>
        </p:nvSpPr>
        <p:spPr>
          <a:xfrm>
            <a:off x="7255800" y="4147200"/>
            <a:ext cx="328680" cy="92160"/>
          </a:xfrm>
          <a:custGeom>
            <a:avLst/>
            <a:gdLst/>
            <a:ahLst/>
            <a:rect l="l" t="t" r="r" b="b"/>
            <a:pathLst>
              <a:path w="275772" h="120952">
                <a:moveTo>
                  <a:pt x="0" y="0"/>
                </a:moveTo>
                <a:cubicBezTo>
                  <a:pt x="42333" y="55638"/>
                  <a:pt x="84667" y="111276"/>
                  <a:pt x="130629" y="116114"/>
                </a:cubicBezTo>
                <a:cubicBezTo>
                  <a:pt x="176591" y="120952"/>
                  <a:pt x="226181" y="74990"/>
                  <a:pt x="275772" y="29028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1" name="CustomShape 7"/>
          <p:cNvSpPr/>
          <p:nvPr/>
        </p:nvSpPr>
        <p:spPr>
          <a:xfrm>
            <a:off x="7266600" y="4478400"/>
            <a:ext cx="291240" cy="75960"/>
          </a:xfrm>
          <a:custGeom>
            <a:avLst/>
            <a:gdLst/>
            <a:ahLst/>
            <a:rect l="l" t="t" r="r" b="b"/>
            <a:pathLst>
              <a:path w="246743" h="104019">
                <a:moveTo>
                  <a:pt x="0" y="14515"/>
                </a:moveTo>
                <a:cubicBezTo>
                  <a:pt x="22981" y="59267"/>
                  <a:pt x="45962" y="104019"/>
                  <a:pt x="87086" y="101600"/>
                </a:cubicBezTo>
                <a:cubicBezTo>
                  <a:pt x="128210" y="99181"/>
                  <a:pt x="187476" y="49590"/>
                  <a:pt x="246743" y="0"/>
                </a:cubicBezTo>
              </a:path>
            </a:pathLst>
          </a:custGeom>
          <a:noFill/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2" name="CustomShape 8"/>
          <p:cNvSpPr/>
          <p:nvPr/>
        </p:nvSpPr>
        <p:spPr>
          <a:xfrm>
            <a:off x="7623360" y="4450680"/>
            <a:ext cx="2449080" cy="2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120" rIns="96120" tIns="47880" bIns="4788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- Объездная дорога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643" name="CustomShape 9"/>
          <p:cNvSpPr/>
          <p:nvPr/>
        </p:nvSpPr>
        <p:spPr>
          <a:xfrm rot="5238000">
            <a:off x="7379640" y="4673880"/>
            <a:ext cx="106920" cy="13248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4" name="CustomShape 10"/>
          <p:cNvSpPr/>
          <p:nvPr/>
        </p:nvSpPr>
        <p:spPr>
          <a:xfrm>
            <a:off x="7640280" y="4671720"/>
            <a:ext cx="2449080" cy="2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120" rIns="96120" tIns="47880" bIns="4788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- Населенный пункт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645" name="CustomShape 11"/>
          <p:cNvSpPr/>
          <p:nvPr/>
        </p:nvSpPr>
        <p:spPr>
          <a:xfrm>
            <a:off x="7020000" y="900000"/>
            <a:ext cx="2794320" cy="1411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rIns="122040" tIns="60840" bIns="6084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Камера ФАД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646" name="CustomShape 12"/>
          <p:cNvSpPr/>
          <p:nvPr/>
        </p:nvSpPr>
        <p:spPr>
          <a:xfrm>
            <a:off x="8371800" y="5018760"/>
            <a:ext cx="1659960" cy="638640"/>
          </a:xfrm>
          <a:prstGeom prst="rect">
            <a:avLst/>
          </a:prstGeom>
          <a:solidFill>
            <a:schemeClr val="bg1">
              <a:alpha val="97000"/>
            </a:schemeClr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2680" rIns="2268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ГУ МЧС России по Ленинградской области</a:t>
            </a:r>
            <a:r>
              <a:rPr b="0" i="1" lang="ru-RU" sz="7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АРМ №9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17:00 18.07.2023 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Исп. Михеева В.В.</a:t>
            </a:r>
            <a:endParaRPr b="0" lang="ru-RU" sz="7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Тел. 39301-251</a:t>
            </a:r>
            <a:endParaRPr b="0" lang="ru-RU" sz="700" spc="-1" strike="noStrike">
              <a:latin typeface="Arial"/>
            </a:endParaRPr>
          </a:p>
        </p:txBody>
      </p:sp>
      <p:sp>
        <p:nvSpPr>
          <p:cNvPr id="647" name="CustomShape 13"/>
          <p:cNvSpPr/>
          <p:nvPr/>
        </p:nvSpPr>
        <p:spPr>
          <a:xfrm>
            <a:off x="3790440" y="2520000"/>
            <a:ext cx="2508840" cy="762480"/>
          </a:xfrm>
          <a:prstGeom prst="wedgeRectCallout">
            <a:avLst>
              <a:gd name="adj1" fmla="val -58318"/>
              <a:gd name="adj2" fmla="val -100589"/>
            </a:avLst>
          </a:prstGeom>
          <a:solidFill>
            <a:srgbClr val="ffff00"/>
          </a:solidFill>
          <a:ln w="28575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Аварийно-опасный участок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231-232 км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(крутые повороты)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48" name="CustomShape 14"/>
          <p:cNvSpPr/>
          <p:nvPr/>
        </p:nvSpPr>
        <p:spPr>
          <a:xfrm>
            <a:off x="190440" y="1396800"/>
            <a:ext cx="2508840" cy="762480"/>
          </a:xfrm>
          <a:prstGeom prst="wedgeRectCallout">
            <a:avLst>
              <a:gd name="adj1" fmla="val 38066"/>
              <a:gd name="adj2" fmla="val 96393"/>
            </a:avLst>
          </a:prstGeom>
          <a:solidFill>
            <a:srgbClr val="ffff00"/>
          </a:solidFill>
          <a:ln w="28575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Аварийно-опасный участок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202-204 км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(крутые повороты)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49" name="CustomShape 15"/>
          <p:cNvSpPr/>
          <p:nvPr/>
        </p:nvSpPr>
        <p:spPr>
          <a:xfrm>
            <a:off x="180000" y="3960000"/>
            <a:ext cx="2508840" cy="762480"/>
          </a:xfrm>
          <a:prstGeom prst="wedgeRectCallout">
            <a:avLst>
              <a:gd name="adj1" fmla="val 17226"/>
              <a:gd name="adj2" fmla="val -158203"/>
            </a:avLst>
          </a:prstGeom>
          <a:solidFill>
            <a:srgbClr val="ffff00"/>
          </a:solidFill>
          <a:ln w="28575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Аварийно-опасный участок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179-181 км, 183-185 км, 190-191 км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(крутые повороты)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650" name="CustomShape 16"/>
          <p:cNvSpPr/>
          <p:nvPr/>
        </p:nvSpPr>
        <p:spPr>
          <a:xfrm>
            <a:off x="3410280" y="1620000"/>
            <a:ext cx="1000800" cy="1980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23040" bIns="23040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Arial"/>
                <a:ea typeface="DejaVu Sans"/>
              </a:rPr>
              <a:t>Лодейное Поле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651" name="CustomShape 17"/>
          <p:cNvSpPr/>
          <p:nvPr/>
        </p:nvSpPr>
        <p:spPr>
          <a:xfrm rot="5238000">
            <a:off x="3403440" y="1835280"/>
            <a:ext cx="106920" cy="13248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385d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52" name="" descr=""/>
          <p:cNvPicPr/>
          <p:nvPr/>
        </p:nvPicPr>
        <p:blipFill>
          <a:blip r:embed="rId2"/>
          <a:stretch/>
        </p:blipFill>
        <p:spPr>
          <a:xfrm>
            <a:off x="7020000" y="1080000"/>
            <a:ext cx="2790000" cy="1710000"/>
          </a:xfrm>
          <a:prstGeom prst="rect">
            <a:avLst/>
          </a:prstGeom>
          <a:ln w="0">
            <a:noFill/>
          </a:ln>
        </p:spPr>
      </p:pic>
      <p:sp>
        <p:nvSpPr>
          <p:cNvPr id="653" name="CustomShape 18"/>
          <p:cNvSpPr/>
          <p:nvPr/>
        </p:nvSpPr>
        <p:spPr>
          <a:xfrm>
            <a:off x="2452680" y="2658960"/>
            <a:ext cx="945000" cy="221040"/>
          </a:xfrm>
          <a:prstGeom prst="rect">
            <a:avLst/>
          </a:prstGeom>
          <a:solidFill>
            <a:srgbClr val="bdd7ee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69480" rIns="69480" tIns="34560" bIns="34560">
            <a:spAutoFit/>
          </a:bodyPr>
          <a:p>
            <a:pPr algn="ctr">
              <a:lnSpc>
                <a:spcPct val="100000"/>
              </a:lnSpc>
            </a:pP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Р-21 «КОЛА»</a:t>
            </a:r>
            <a:endParaRPr b="0" lang="ru-RU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6315</TotalTime>
  <Application>LibreOffice/7.0.6.2$Linux_X86_64 LibreOffice_project/00$Build-2</Application>
  <AppVersion>15.0000</AppVersion>
  <Words>2679</Words>
  <Paragraphs>856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2014-09-08T13:21:12Z</dcterms:created>
  <dc:creator>ARM32</dc:creator>
  <dc:description/>
  <dc:language>ru-RU</dc:language>
  <cp:lastModifiedBy/>
  <cp:lastPrinted>2020-11-25T09:39:56Z</cp:lastPrinted>
  <dcterms:modified xsi:type="dcterms:W3CDTF">2023-07-18T14:57:25Z</dcterms:modified>
  <cp:revision>26125</cp:revision>
  <dc:subject/>
  <dc:title>ДОКЛАД  СПЕЦИАЛИСТА АРМ №32 ПО ИНФОРМАЦИОННЫМ СИСТЕМАМ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20</vt:i4>
  </property>
  <property fmtid="{D5CDD505-2E9C-101B-9397-08002B2CF9AE}" pid="6" name="Notes">
    <vt:i4>1</vt:i4>
  </property>
  <property fmtid="{D5CDD505-2E9C-101B-9397-08002B2CF9AE}" pid="7" name="PresentationFormat">
    <vt:lpwstr>Произвольный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22</vt:i4>
  </property>
</Properties>
</file>