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9" r:id="rId6"/>
    <p:sldId id="270" r:id="rId7"/>
    <p:sldId id="271" r:id="rId8"/>
    <p:sldId id="275" r:id="rId9"/>
    <p:sldId id="274" r:id="rId10"/>
    <p:sldId id="273" r:id="rId11"/>
    <p:sldId id="281" r:id="rId12"/>
    <p:sldId id="272" r:id="rId13"/>
    <p:sldId id="280" r:id="rId14"/>
    <p:sldId id="282" r:id="rId15"/>
    <p:sldId id="283" r:id="rId16"/>
    <p:sldId id="284" r:id="rId17"/>
    <p:sldId id="285" r:id="rId18"/>
    <p:sldId id="286" r:id="rId19"/>
    <p:sldId id="26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B79"/>
    <a:srgbClr val="014067"/>
    <a:srgbClr val="01456F"/>
    <a:srgbClr val="014E7D"/>
    <a:srgbClr val="F2F2F2"/>
    <a:srgbClr val="3F3F3F"/>
    <a:srgbClr val="013657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5249" autoAdjust="0"/>
  </p:normalViewPr>
  <p:slideViewPr>
    <p:cSldViewPr snapToGrid="0" showGuides="1">
      <p:cViewPr varScale="1">
        <p:scale>
          <a:sx n="89" d="100"/>
          <a:sy n="89" d="100"/>
        </p:scale>
        <p:origin x="108" y="11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тыс.</a:t>
            </a:r>
            <a:r>
              <a:rPr lang="ru-RU" b="1" baseline="0" dirty="0"/>
              <a:t> рублей</a:t>
            </a:r>
            <a:endParaRPr lang="ru-RU" b="1" dirty="0"/>
          </a:p>
        </c:rich>
      </c:tx>
      <c:layout>
        <c:manualLayout>
          <c:xMode val="edge"/>
          <c:yMode val="edge"/>
          <c:x val="0.8599035039165227"/>
          <c:y val="4.8322377965262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>
              <a:innerShdw blurRad="228600" dist="50800" dir="16200000">
                <a:prstClr val="black">
                  <a:alpha val="50000"/>
                </a:prstClr>
              </a:innerShdw>
              <a:softEdge rad="0"/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14851,5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A0-4B64-9D6F-CC9F1D533F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D250A6-3048-4007-8AB7-64B58C26792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A0-4B64-9D6F-CC9F1D533F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75FE09-BB6C-497A-8902-AAF62C94254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A0-4B64-9D6F-CC9F1D533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17764.099999999999</c:v>
                </c:pt>
                <c:pt idx="1">
                  <c:v>16457</c:v>
                </c:pt>
                <c:pt idx="2" formatCode="#,##0.00">
                  <c:v>20516</c:v>
                </c:pt>
                <c:pt idx="3">
                  <c:v>19543</c:v>
                </c:pt>
                <c:pt idx="4">
                  <c:v>25587.9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A0-4B64-9D6F-CC9F1D533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3"/>
        <c:axId val="442884008"/>
        <c:axId val="442887616"/>
      </c:barChart>
      <c:catAx>
        <c:axId val="44288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87616"/>
        <c:crosses val="autoZero"/>
        <c:auto val="1"/>
        <c:lblAlgn val="ctr"/>
        <c:lblOffset val="100"/>
        <c:noMultiLvlLbl val="0"/>
      </c:catAx>
      <c:valAx>
        <c:axId val="44288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8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424823452771166E-2"/>
          <c:y val="9.1485481310883562E-2"/>
          <c:w val="0.84227557413718668"/>
          <c:h val="0.81702903737823285"/>
        </c:manualLayout>
      </c:layout>
      <c:pie3DChart>
        <c:varyColors val="1"/>
        <c:ser>
          <c:idx val="0"/>
          <c:order val="0"/>
          <c:spPr>
            <a:effectLst>
              <a:innerShdw blurRad="177800" dist="2540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280-4FF2-A754-EBC4702F4A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280-4FF2-A754-EBC4702F4AA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280-4FF2-A754-EBC4702F4AA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280-4FF2-A754-EBC4702F4AA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280-4FF2-A754-EBC4702F4AA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280-4FF2-A754-EBC4702F4AA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280-4FF2-A754-EBC4702F4AA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280-4FF2-A754-EBC4702F4A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636,6</a:t>
                    </a:r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80-4FF2-A754-EBC4702F4A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2 500,9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80-4FF2-A754-EBC4702F4A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1 758,0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322641920032"/>
                      <c:h val="0.117272831014700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280-4FF2-A754-EBC4702F4AA7}"/>
                </c:ext>
              </c:extLst>
            </c:dLbl>
            <c:dLbl>
              <c:idx val="3"/>
              <c:layout>
                <c:manualLayout>
                  <c:x val="7.4423321217220728E-2"/>
                  <c:y val="-5.34090649735976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4 934,0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280-4FF2-A754-EBC4702F4AA7}"/>
                </c:ext>
              </c:extLst>
            </c:dLbl>
            <c:dLbl>
              <c:idx val="4"/>
              <c:layout>
                <c:manualLayout>
                  <c:x val="8.0341880341880348E-2"/>
                  <c:y val="1.0540184453227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280-4FF2-A754-EBC4702F4AA7}"/>
                </c:ext>
              </c:extLst>
            </c:dLbl>
            <c:dLbl>
              <c:idx val="5"/>
              <c:layout>
                <c:manualLayout>
                  <c:x val="-1.7010422417955053E-2"/>
                  <c:y val="-1.05401844532279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354,7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280-4FF2-A754-EBC4702F4AA7}"/>
                </c:ext>
              </c:extLst>
            </c:dLbl>
            <c:dLbl>
              <c:idx val="6"/>
              <c:layout>
                <c:manualLayout>
                  <c:x val="-9.370484040115358E-2"/>
                  <c:y val="-1.02401626674136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268,6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280-4FF2-A754-EBC4702F4AA7}"/>
                </c:ext>
              </c:extLst>
            </c:dLbl>
            <c:dLbl>
              <c:idx val="7"/>
              <c:layout>
                <c:manualLayout>
                  <c:x val="-2.4403440472521742E-2"/>
                  <c:y val="-0.1179154087952444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13143,0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280-4FF2-A754-EBC4702F4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ДОХОДЫ!$A$1:$A$8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Арендная плата</c:v>
                </c:pt>
                <c:pt idx="6">
                  <c:v>Платежи за найм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ДОХОДЫ!$B$1:$B$8</c:f>
              <c:numCache>
                <c:formatCode>0.0</c:formatCode>
                <c:ptCount val="8"/>
                <c:pt idx="0">
                  <c:v>2636.6</c:v>
                </c:pt>
                <c:pt idx="1">
                  <c:v>2500.9</c:v>
                </c:pt>
                <c:pt idx="2">
                  <c:v>1749</c:v>
                </c:pt>
                <c:pt idx="3">
                  <c:v>4394</c:v>
                </c:pt>
                <c:pt idx="4">
                  <c:v>1.1000000000000001</c:v>
                </c:pt>
                <c:pt idx="5">
                  <c:v>354.7</c:v>
                </c:pt>
                <c:pt idx="6">
                  <c:v>268.60000000000002</c:v>
                </c:pt>
                <c:pt idx="7">
                  <c:v>13143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80-4FF2-A754-EBC4702F4A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952196947603768E-2"/>
          <c:y val="5.516212084505534E-2"/>
          <c:w val="0.95518208361284374"/>
          <c:h val="0.71334306759571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ДОХОДЫ!$A$13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ДОХОДЫ!$B$13:$F$13</c:f>
              <c:numCache>
                <c:formatCode>0.0</c:formatCode>
                <c:ptCount val="3"/>
                <c:pt idx="0">
                  <c:v>2636.6</c:v>
                </c:pt>
                <c:pt idx="1">
                  <c:v>2821.1</c:v>
                </c:pt>
                <c:pt idx="2">
                  <c:v>3018.7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3-4AC8-AB98-D7CA0A3FD66E}"/>
            </c:ext>
          </c:extLst>
        </c:ser>
        <c:ser>
          <c:idx val="1"/>
          <c:order val="1"/>
          <c:tx>
            <c:strRef>
              <c:f>ДОХОДЫ!$A$14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ДОХОДЫ!$B$14:$F$14</c:f>
              <c:numCache>
                <c:formatCode>0.0</c:formatCode>
                <c:ptCount val="3"/>
                <c:pt idx="0">
                  <c:v>2500.9</c:v>
                </c:pt>
                <c:pt idx="1">
                  <c:v>2606</c:v>
                </c:pt>
                <c:pt idx="2">
                  <c:v>2728.4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3-4AC8-AB98-D7CA0A3FD66E}"/>
            </c:ext>
          </c:extLst>
        </c:ser>
        <c:ser>
          <c:idx val="2"/>
          <c:order val="2"/>
          <c:tx>
            <c:strRef>
              <c:f>ДОХОДЫ!$A$15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ДОХОДЫ!$B$15:$F$15</c:f>
              <c:numCache>
                <c:formatCode>0.0</c:formatCode>
                <c:ptCount val="3"/>
                <c:pt idx="0">
                  <c:v>1749</c:v>
                </c:pt>
                <c:pt idx="1">
                  <c:v>1758</c:v>
                </c:pt>
                <c:pt idx="2">
                  <c:v>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A3-4AC8-AB98-D7CA0A3FD66E}"/>
            </c:ext>
          </c:extLst>
        </c:ser>
        <c:ser>
          <c:idx val="3"/>
          <c:order val="3"/>
          <c:tx>
            <c:strRef>
              <c:f>ДОХОДЫ!$A$16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ДОХОДЫ!$B$16:$F$16</c:f>
              <c:numCache>
                <c:formatCode>0.0</c:formatCode>
                <c:ptCount val="3"/>
                <c:pt idx="0">
                  <c:v>4934</c:v>
                </c:pt>
                <c:pt idx="1">
                  <c:v>4949</c:v>
                </c:pt>
                <c:pt idx="2">
                  <c:v>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A3-4AC8-AB98-D7CA0A3FD66E}"/>
            </c:ext>
          </c:extLst>
        </c:ser>
        <c:ser>
          <c:idx val="4"/>
          <c:order val="4"/>
          <c:tx>
            <c:strRef>
              <c:f>ДОХОДЫ!$A$17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ДОХОДЫ!$B$17:$F$17</c:f>
            </c:numRef>
          </c:val>
          <c:extLst>
            <c:ext xmlns:c16="http://schemas.microsoft.com/office/drawing/2014/chart" uri="{C3380CC4-5D6E-409C-BE32-E72D297353CC}">
              <c16:uniqueId val="{0000000B-B0A3-4AC8-AB98-D7CA0A3FD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63"/>
        <c:axId val="660595432"/>
        <c:axId val="660594120"/>
      </c:barChart>
      <c:catAx>
        <c:axId val="66059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594120"/>
        <c:crosses val="autoZero"/>
        <c:auto val="1"/>
        <c:lblAlgn val="ctr"/>
        <c:lblOffset val="100"/>
        <c:noMultiLvlLbl val="0"/>
      </c:catAx>
      <c:valAx>
        <c:axId val="660594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0595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71361255933706"/>
          <c:y val="3.9320822162645222E-2"/>
          <c:w val="0.61578993202140031"/>
          <c:h val="0.92135835567470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расходы!$B$1</c:f>
              <c:strCache>
                <c:ptCount val="1"/>
                <c:pt idx="0">
                  <c:v>ОЦЕНКА 2021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расходы!$B$2:$B$9</c:f>
            </c:numRef>
          </c:val>
          <c:extLst>
            <c:ext xmlns:c16="http://schemas.microsoft.com/office/drawing/2014/chart" uri="{C3380CC4-5D6E-409C-BE32-E72D297353CC}">
              <c16:uniqueId val="{00000000-1457-44C6-A2D0-ADA80F4E47F7}"/>
            </c:ext>
          </c:extLst>
        </c:ser>
        <c:ser>
          <c:idx val="1"/>
          <c:order val="1"/>
          <c:tx>
            <c:strRef>
              <c:f>расходы!$C$1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1370064616168515"/>
                  <c:y val="-8.32000844954163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64EE50E-BA93-4A44-965C-F79F242508A7}" type="VALUE">
                      <a:rPr lang="en-US" sz="1600" smtClean="0"/>
                      <a:pPr>
                        <a:defRPr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en-US" sz="1600" dirty="0"/>
                      <a:t>    </a:t>
                    </a:r>
                    <a:r>
                      <a:rPr lang="en-US" sz="1600" dirty="0">
                        <a:solidFill>
                          <a:srgbClr val="00B050"/>
                        </a:solidFill>
                      </a:rPr>
                      <a:t>36,7%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7985766983347"/>
                      <c:h val="9.20290084318552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57-44C6-A2D0-ADA80F4E47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3CE485-D9B2-4D1C-8A50-EE49DE03D67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0,6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57-44C6-A2D0-ADA80F4E47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A12E2B-BACF-4E76-BD35-D003081CD7E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1,1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57-44C6-A2D0-ADA80F4E47F7}"/>
                </c:ext>
              </c:extLst>
            </c:dLbl>
            <c:dLbl>
              <c:idx val="3"/>
              <c:layout>
                <c:manualLayout>
                  <c:x val="-9.5780688619314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57-44C6-A2D0-ADA80F4E47F7}"/>
                </c:ext>
              </c:extLst>
            </c:dLbl>
            <c:dLbl>
              <c:idx val="4"/>
              <c:layout>
                <c:manualLayout>
                  <c:x val="-0.1227190072934967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57-44C6-A2D0-ADA80F4E47F7}"/>
                </c:ext>
              </c:extLst>
            </c:dLbl>
            <c:dLbl>
              <c:idx val="5"/>
              <c:layout>
                <c:manualLayout>
                  <c:x val="-0.11822928751446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57-44C6-A2D0-ADA80F4E47F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6C0231-C6C8-4481-9E93-533B6C5162A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2,8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57-44C6-A2D0-ADA80F4E47F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417951D-0FB7-42C8-A6F9-421659EEA8B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457-44C6-A2D0-ADA80F4E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расходы!$C$2:$C$9</c:f>
              <c:numCache>
                <c:formatCode>0.0</c:formatCode>
                <c:ptCount val="8"/>
                <c:pt idx="0">
                  <c:v>9397.2000000000007</c:v>
                </c:pt>
                <c:pt idx="1">
                  <c:v>168.6</c:v>
                </c:pt>
                <c:pt idx="2">
                  <c:v>281.5</c:v>
                </c:pt>
                <c:pt idx="3">
                  <c:v>2755.9</c:v>
                </c:pt>
                <c:pt idx="4">
                  <c:v>8350.5</c:v>
                </c:pt>
                <c:pt idx="5">
                  <c:v>3730.6</c:v>
                </c:pt>
                <c:pt idx="6">
                  <c:v>711</c:v>
                </c:pt>
                <c:pt idx="7">
                  <c:v>192.6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57-44C6-A2D0-ADA80F4E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70"/>
        <c:axId val="517037496"/>
        <c:axId val="517040120"/>
      </c:barChart>
      <c:catAx>
        <c:axId val="51703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40120"/>
        <c:crosses val="autoZero"/>
        <c:auto val="1"/>
        <c:lblAlgn val="ctr"/>
        <c:lblOffset val="100"/>
        <c:noMultiLvlLbl val="0"/>
      </c:catAx>
      <c:valAx>
        <c:axId val="517040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1703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6160727235298"/>
          <c:y val="4.4783707834552253E-2"/>
          <c:w val="0.53149147800375218"/>
          <c:h val="0.910432584330895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06-46A6-A3E0-B3BC093AE18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06-46A6-A3E0-B3BC093AE18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57,6%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06-46A6-A3E0-B3BC093AE1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42,4%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06-46A6-A3E0-B3BC093AE18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расходы!$A$27:$C$27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расходы!$A$28:$C$28</c:f>
              <c:numCache>
                <c:formatCode>General</c:formatCode>
                <c:ptCount val="2"/>
                <c:pt idx="0">
                  <c:v>14749.6</c:v>
                </c:pt>
                <c:pt idx="1">
                  <c:v>10838.3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6-46A6-A3E0-B3BC093AE1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9436520321044"/>
          <c:y val="0.42638000819378363"/>
          <c:w val="0.37534535920166373"/>
          <c:h val="0.147239983612432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2ECA5-3C04-449E-91BB-012DCA91D57A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7C70-CB56-4442-918C-2D6E2B652954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dirty="0"/>
            <a:t>                 </a:t>
          </a:r>
          <a:r>
            <a:rPr lang="ru-RU" sz="1800" b="1" u="sng" dirty="0">
              <a:solidFill>
                <a:srgbClr val="01406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ОЦЕНКА 2023г.           2024г.                2025г.                     2026г.</a:t>
          </a:r>
        </a:p>
      </dgm:t>
    </dgm:pt>
    <dgm:pt modelId="{19AB979C-F13D-441D-BAD7-EFECECDCF580}" type="parTrans" cxnId="{74C2B76F-50C4-41FF-96A6-4AFDD7DE300F}">
      <dgm:prSet/>
      <dgm:spPr/>
      <dgm:t>
        <a:bodyPr/>
        <a:lstStyle/>
        <a:p>
          <a:endParaRPr lang="ru-RU"/>
        </a:p>
      </dgm:t>
    </dgm:pt>
    <dgm:pt modelId="{3BFA6899-516A-46A6-9513-30B0E34FC26A}" type="sibTrans" cxnId="{74C2B76F-50C4-41FF-96A6-4AFDD7DE300F}">
      <dgm:prSet/>
      <dgm:spPr/>
      <dgm:t>
        <a:bodyPr/>
        <a:lstStyle/>
        <a:p>
          <a:endParaRPr lang="ru-RU"/>
        </a:p>
      </dgm:t>
    </dgm:pt>
    <dgm:pt modelId="{E859B84F-ACA7-4B8D-A0F9-A336A1AD13EA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48F4A5B7-1A81-41E5-88FE-12D7579B4108}" type="parTrans" cxnId="{042C9237-CB30-45D3-A64C-B3C8B3D010A3}">
      <dgm:prSet/>
      <dgm:spPr/>
      <dgm:t>
        <a:bodyPr/>
        <a:lstStyle/>
        <a:p>
          <a:endParaRPr lang="ru-RU"/>
        </a:p>
      </dgm:t>
    </dgm:pt>
    <dgm:pt modelId="{1A10449D-F056-429A-99BB-A6A7466519A4}" type="sibTrans" cxnId="{042C9237-CB30-45D3-A64C-B3C8B3D010A3}">
      <dgm:prSet/>
      <dgm:spPr/>
      <dgm:t>
        <a:bodyPr/>
        <a:lstStyle/>
        <a:p>
          <a:endParaRPr lang="ru-RU"/>
        </a:p>
      </dgm:t>
    </dgm:pt>
    <dgm:pt modelId="{EF100C11-297B-4C11-82DE-A270F2B76056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27AADDB-3669-4A0F-9666-64DF08251CE1}" type="parTrans" cxnId="{5962EF47-AFB4-4ED0-A812-0753E31E298B}">
      <dgm:prSet/>
      <dgm:spPr/>
      <dgm:t>
        <a:bodyPr/>
        <a:lstStyle/>
        <a:p>
          <a:endParaRPr lang="ru-RU"/>
        </a:p>
      </dgm:t>
    </dgm:pt>
    <dgm:pt modelId="{18CFF569-0580-40A1-B91D-C84B014EA958}" type="sibTrans" cxnId="{5962EF47-AFB4-4ED0-A812-0753E31E298B}">
      <dgm:prSet/>
      <dgm:spPr/>
      <dgm:t>
        <a:bodyPr/>
        <a:lstStyle/>
        <a:p>
          <a:endParaRPr lang="ru-RU"/>
        </a:p>
      </dgm:t>
    </dgm:pt>
    <dgm:pt modelId="{0137A84D-5A46-485B-BEEC-8575AABAF231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ru-RU" sz="18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68043-4D17-437D-8FA3-3BA67EA15766}" type="parTrans" cxnId="{0E86D75D-29F1-4469-BA1A-6E022DF58E96}">
      <dgm:prSet/>
      <dgm:spPr/>
      <dgm:t>
        <a:bodyPr/>
        <a:lstStyle/>
        <a:p>
          <a:endParaRPr lang="ru-RU"/>
        </a:p>
      </dgm:t>
    </dgm:pt>
    <dgm:pt modelId="{E81DD42A-84B1-4A97-A428-C00766A512E3}" type="sibTrans" cxnId="{0E86D75D-29F1-4469-BA1A-6E022DF58E96}">
      <dgm:prSet/>
      <dgm:spPr/>
      <dgm:t>
        <a:bodyPr/>
        <a:lstStyle/>
        <a:p>
          <a:endParaRPr lang="ru-RU"/>
        </a:p>
      </dgm:t>
    </dgm:pt>
    <dgm:pt modelId="{0271B770-5F88-48E1-A5F6-27CD6B1E9A41}" type="pres">
      <dgm:prSet presAssocID="{9C32ECA5-3C04-449E-91BB-012DCA91D57A}" presName="linear" presStyleCnt="0">
        <dgm:presLayoutVars>
          <dgm:dir/>
          <dgm:resizeHandles val="exact"/>
        </dgm:presLayoutVars>
      </dgm:prSet>
      <dgm:spPr/>
    </dgm:pt>
    <dgm:pt modelId="{04C2B803-100F-4D09-91C7-748ADD7AB2A5}" type="pres">
      <dgm:prSet presAssocID="{B8D87C70-CB56-4442-918C-2D6E2B652954}" presName="comp" presStyleCnt="0"/>
      <dgm:spPr/>
    </dgm:pt>
    <dgm:pt modelId="{CE4DE092-E6C6-4C09-81FA-8AF5041BF5FC}" type="pres">
      <dgm:prSet presAssocID="{B8D87C70-CB56-4442-918C-2D6E2B652954}" presName="box" presStyleLbl="node1" presStyleIdx="0" presStyleCnt="3" custLinFactNeighborX="-2634" custLinFactNeighborY="-21719"/>
      <dgm:spPr/>
    </dgm:pt>
    <dgm:pt modelId="{C9420731-A642-4EC6-8086-A15C5E4AB262}" type="pres">
      <dgm:prSet presAssocID="{B8D87C70-CB56-4442-918C-2D6E2B652954}" presName="img" presStyleLbl="fgImgPlace1" presStyleIdx="0" presStyleCnt="3" custLinFactNeighborX="-674" custLinFactNeighborY="-13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 тенденцией к повышению"/>
        </a:ext>
      </dgm:extLst>
    </dgm:pt>
    <dgm:pt modelId="{49874C25-BA45-43DD-8F68-BA36B6A7F992}" type="pres">
      <dgm:prSet presAssocID="{B8D87C70-CB56-4442-918C-2D6E2B652954}" presName="text" presStyleLbl="node1" presStyleIdx="0" presStyleCnt="3">
        <dgm:presLayoutVars>
          <dgm:bulletEnabled val="1"/>
        </dgm:presLayoutVars>
      </dgm:prSet>
      <dgm:spPr/>
    </dgm:pt>
    <dgm:pt modelId="{DEAC5C23-5A89-4BD1-AAD3-D5268B83A201}" type="pres">
      <dgm:prSet presAssocID="{3BFA6899-516A-46A6-9513-30B0E34FC26A}" presName="spacer" presStyleCnt="0"/>
      <dgm:spPr/>
    </dgm:pt>
    <dgm:pt modelId="{0A7D9A54-0C4B-432B-A05B-F715ED3B6714}" type="pres">
      <dgm:prSet presAssocID="{E859B84F-ACA7-4B8D-A0F9-A336A1AD13EA}" presName="comp" presStyleCnt="0"/>
      <dgm:spPr/>
    </dgm:pt>
    <dgm:pt modelId="{33F6E9C5-F4B9-4796-B4B6-15F3659B37A4}" type="pres">
      <dgm:prSet presAssocID="{E859B84F-ACA7-4B8D-A0F9-A336A1AD13EA}" presName="box" presStyleLbl="node1" presStyleIdx="1" presStyleCnt="3" custScaleY="77440" custLinFactNeighborX="261" custLinFactNeighborY="396"/>
      <dgm:spPr/>
    </dgm:pt>
    <dgm:pt modelId="{90588780-37F4-46EA-9ECB-663E000E2597}" type="pres">
      <dgm:prSet presAssocID="{E859B84F-ACA7-4B8D-A0F9-A336A1AD13EA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Рубль"/>
        </a:ext>
      </dgm:extLst>
    </dgm:pt>
    <dgm:pt modelId="{221A543D-D9DA-4479-88BE-D3ADB7D79D53}" type="pres">
      <dgm:prSet presAssocID="{E859B84F-ACA7-4B8D-A0F9-A336A1AD13EA}" presName="text" presStyleLbl="node1" presStyleIdx="1" presStyleCnt="3">
        <dgm:presLayoutVars>
          <dgm:bulletEnabled val="1"/>
        </dgm:presLayoutVars>
      </dgm:prSet>
      <dgm:spPr/>
    </dgm:pt>
    <dgm:pt modelId="{B8EE2629-BE69-4E6B-859E-3EA40241E6E2}" type="pres">
      <dgm:prSet presAssocID="{1A10449D-F056-429A-99BB-A6A7466519A4}" presName="spacer" presStyleCnt="0"/>
      <dgm:spPr/>
    </dgm:pt>
    <dgm:pt modelId="{1EB8F639-8FBC-4B05-9A11-6B3F877CED69}" type="pres">
      <dgm:prSet presAssocID="{EF100C11-297B-4C11-82DE-A270F2B76056}" presName="comp" presStyleCnt="0"/>
      <dgm:spPr/>
    </dgm:pt>
    <dgm:pt modelId="{47FEE1D1-AE3C-4759-BAB7-BEFB7A544349}" type="pres">
      <dgm:prSet presAssocID="{EF100C11-297B-4C11-82DE-A270F2B76056}" presName="box" presStyleLbl="node1" presStyleIdx="2" presStyleCnt="3" custScaleY="57311"/>
      <dgm:spPr/>
    </dgm:pt>
    <dgm:pt modelId="{BDFD474A-1EF2-4457-B891-7628451EF503}" type="pres">
      <dgm:prSet presAssocID="{EF100C11-297B-4C11-82DE-A270F2B76056}" presName="img" presStyleLbl="fgImgPlace1" presStyleIdx="2" presStyleCnt="3" custScaleX="94984" custScaleY="565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Портфель"/>
        </a:ext>
      </dgm:extLst>
    </dgm:pt>
    <dgm:pt modelId="{526B9B78-FC1B-4796-A4FD-6A3DCB9FD2F1}" type="pres">
      <dgm:prSet presAssocID="{EF100C11-297B-4C11-82DE-A270F2B76056}" presName="text" presStyleLbl="node1" presStyleIdx="2" presStyleCnt="3">
        <dgm:presLayoutVars>
          <dgm:bulletEnabled val="1"/>
        </dgm:presLayoutVars>
      </dgm:prSet>
      <dgm:spPr/>
    </dgm:pt>
  </dgm:ptLst>
  <dgm:cxnLst>
    <dgm:cxn modelId="{A2845802-6CA8-4730-8095-1A5D81D95045}" type="presOf" srcId="{EF100C11-297B-4C11-82DE-A270F2B76056}" destId="{526B9B78-FC1B-4796-A4FD-6A3DCB9FD2F1}" srcOrd="1" destOrd="0" presId="urn:microsoft.com/office/officeart/2005/8/layout/vList4"/>
    <dgm:cxn modelId="{C05AEA23-C51D-4EDB-8B59-ABE8F0224B73}" type="presOf" srcId="{0137A84D-5A46-485B-BEEC-8575AABAF231}" destId="{CE4DE092-E6C6-4C09-81FA-8AF5041BF5FC}" srcOrd="0" destOrd="1" presId="urn:microsoft.com/office/officeart/2005/8/layout/vList4"/>
    <dgm:cxn modelId="{042C9237-CB30-45D3-A64C-B3C8B3D010A3}" srcId="{9C32ECA5-3C04-449E-91BB-012DCA91D57A}" destId="{E859B84F-ACA7-4B8D-A0F9-A336A1AD13EA}" srcOrd="1" destOrd="0" parTransId="{48F4A5B7-1A81-41E5-88FE-12D7579B4108}" sibTransId="{1A10449D-F056-429A-99BB-A6A7466519A4}"/>
    <dgm:cxn modelId="{5823593B-5481-4518-B340-136674B2829D}" type="presOf" srcId="{B8D87C70-CB56-4442-918C-2D6E2B652954}" destId="{CE4DE092-E6C6-4C09-81FA-8AF5041BF5FC}" srcOrd="0" destOrd="0" presId="urn:microsoft.com/office/officeart/2005/8/layout/vList4"/>
    <dgm:cxn modelId="{0E86D75D-29F1-4469-BA1A-6E022DF58E96}" srcId="{B8D87C70-CB56-4442-918C-2D6E2B652954}" destId="{0137A84D-5A46-485B-BEEC-8575AABAF231}" srcOrd="0" destOrd="0" parTransId="{76268043-4D17-437D-8FA3-3BA67EA15766}" sibTransId="{E81DD42A-84B1-4A97-A428-C00766A512E3}"/>
    <dgm:cxn modelId="{9E565D64-E247-4D80-B0B7-E3B7B23153A0}" type="presOf" srcId="{E859B84F-ACA7-4B8D-A0F9-A336A1AD13EA}" destId="{221A543D-D9DA-4479-88BE-D3ADB7D79D53}" srcOrd="1" destOrd="0" presId="urn:microsoft.com/office/officeart/2005/8/layout/vList4"/>
    <dgm:cxn modelId="{5962EF47-AFB4-4ED0-A812-0753E31E298B}" srcId="{9C32ECA5-3C04-449E-91BB-012DCA91D57A}" destId="{EF100C11-297B-4C11-82DE-A270F2B76056}" srcOrd="2" destOrd="0" parTransId="{227AADDB-3669-4A0F-9666-64DF08251CE1}" sibTransId="{18CFF569-0580-40A1-B91D-C84B014EA958}"/>
    <dgm:cxn modelId="{74C2B76F-50C4-41FF-96A6-4AFDD7DE300F}" srcId="{9C32ECA5-3C04-449E-91BB-012DCA91D57A}" destId="{B8D87C70-CB56-4442-918C-2D6E2B652954}" srcOrd="0" destOrd="0" parTransId="{19AB979C-F13D-441D-BAD7-EFECECDCF580}" sibTransId="{3BFA6899-516A-46A6-9513-30B0E34FC26A}"/>
    <dgm:cxn modelId="{2E685C7F-4B58-48AA-A2A2-42A4F0234DBB}" type="presOf" srcId="{0137A84D-5A46-485B-BEEC-8575AABAF231}" destId="{49874C25-BA45-43DD-8F68-BA36B6A7F992}" srcOrd="1" destOrd="1" presId="urn:microsoft.com/office/officeart/2005/8/layout/vList4"/>
    <dgm:cxn modelId="{FAA0D3B7-0094-4915-A1AF-A3E47B661A6D}" type="presOf" srcId="{E859B84F-ACA7-4B8D-A0F9-A336A1AD13EA}" destId="{33F6E9C5-F4B9-4796-B4B6-15F3659B37A4}" srcOrd="0" destOrd="0" presId="urn:microsoft.com/office/officeart/2005/8/layout/vList4"/>
    <dgm:cxn modelId="{0B4B6DD4-D018-4025-BEC4-6138DFC897D2}" type="presOf" srcId="{EF100C11-297B-4C11-82DE-A270F2B76056}" destId="{47FEE1D1-AE3C-4759-BAB7-BEFB7A544349}" srcOrd="0" destOrd="0" presId="urn:microsoft.com/office/officeart/2005/8/layout/vList4"/>
    <dgm:cxn modelId="{FEB502D5-F8AD-469A-A118-9AB41CE0869B}" type="presOf" srcId="{9C32ECA5-3C04-449E-91BB-012DCA91D57A}" destId="{0271B770-5F88-48E1-A5F6-27CD6B1E9A41}" srcOrd="0" destOrd="0" presId="urn:microsoft.com/office/officeart/2005/8/layout/vList4"/>
    <dgm:cxn modelId="{833D39E8-C638-4BDC-80F2-5F7B58B51C41}" type="presOf" srcId="{B8D87C70-CB56-4442-918C-2D6E2B652954}" destId="{49874C25-BA45-43DD-8F68-BA36B6A7F992}" srcOrd="1" destOrd="0" presId="urn:microsoft.com/office/officeart/2005/8/layout/vList4"/>
    <dgm:cxn modelId="{C856B950-9CB8-4DFA-BDE9-17FA949E73D3}" type="presParOf" srcId="{0271B770-5F88-48E1-A5F6-27CD6B1E9A41}" destId="{04C2B803-100F-4D09-91C7-748ADD7AB2A5}" srcOrd="0" destOrd="0" presId="urn:microsoft.com/office/officeart/2005/8/layout/vList4"/>
    <dgm:cxn modelId="{3BBAA4BA-4F91-434F-8498-1F562F6AC64A}" type="presParOf" srcId="{04C2B803-100F-4D09-91C7-748ADD7AB2A5}" destId="{CE4DE092-E6C6-4C09-81FA-8AF5041BF5FC}" srcOrd="0" destOrd="0" presId="urn:microsoft.com/office/officeart/2005/8/layout/vList4"/>
    <dgm:cxn modelId="{B976400E-D0ED-4B7E-9B91-424C8B9ED3D6}" type="presParOf" srcId="{04C2B803-100F-4D09-91C7-748ADD7AB2A5}" destId="{C9420731-A642-4EC6-8086-A15C5E4AB262}" srcOrd="1" destOrd="0" presId="urn:microsoft.com/office/officeart/2005/8/layout/vList4"/>
    <dgm:cxn modelId="{37CA0A1C-E79B-4BAE-842E-7F18D42D005C}" type="presParOf" srcId="{04C2B803-100F-4D09-91C7-748ADD7AB2A5}" destId="{49874C25-BA45-43DD-8F68-BA36B6A7F992}" srcOrd="2" destOrd="0" presId="urn:microsoft.com/office/officeart/2005/8/layout/vList4"/>
    <dgm:cxn modelId="{FE5E9496-169E-48C7-B988-9E01E9955DF4}" type="presParOf" srcId="{0271B770-5F88-48E1-A5F6-27CD6B1E9A41}" destId="{DEAC5C23-5A89-4BD1-AAD3-D5268B83A201}" srcOrd="1" destOrd="0" presId="urn:microsoft.com/office/officeart/2005/8/layout/vList4"/>
    <dgm:cxn modelId="{97B2E451-B685-4D41-8557-138BAFE277C6}" type="presParOf" srcId="{0271B770-5F88-48E1-A5F6-27CD6B1E9A41}" destId="{0A7D9A54-0C4B-432B-A05B-F715ED3B6714}" srcOrd="2" destOrd="0" presId="urn:microsoft.com/office/officeart/2005/8/layout/vList4"/>
    <dgm:cxn modelId="{94804C39-6029-45F0-BBCD-167D2B2CEF02}" type="presParOf" srcId="{0A7D9A54-0C4B-432B-A05B-F715ED3B6714}" destId="{33F6E9C5-F4B9-4796-B4B6-15F3659B37A4}" srcOrd="0" destOrd="0" presId="urn:microsoft.com/office/officeart/2005/8/layout/vList4"/>
    <dgm:cxn modelId="{827BBCCC-F0AF-4C1D-946A-381D682AE5C9}" type="presParOf" srcId="{0A7D9A54-0C4B-432B-A05B-F715ED3B6714}" destId="{90588780-37F4-46EA-9ECB-663E000E2597}" srcOrd="1" destOrd="0" presId="urn:microsoft.com/office/officeart/2005/8/layout/vList4"/>
    <dgm:cxn modelId="{1A5488D0-AFC6-47A7-B358-547185EE2D09}" type="presParOf" srcId="{0A7D9A54-0C4B-432B-A05B-F715ED3B6714}" destId="{221A543D-D9DA-4479-88BE-D3ADB7D79D53}" srcOrd="2" destOrd="0" presId="urn:microsoft.com/office/officeart/2005/8/layout/vList4"/>
    <dgm:cxn modelId="{DC4E8AEC-6699-4535-9437-A47BCDB754E7}" type="presParOf" srcId="{0271B770-5F88-48E1-A5F6-27CD6B1E9A41}" destId="{B8EE2629-BE69-4E6B-859E-3EA40241E6E2}" srcOrd="3" destOrd="0" presId="urn:microsoft.com/office/officeart/2005/8/layout/vList4"/>
    <dgm:cxn modelId="{A0EFE569-FD38-4DBB-8242-2FB71FDF5B94}" type="presParOf" srcId="{0271B770-5F88-48E1-A5F6-27CD6B1E9A41}" destId="{1EB8F639-8FBC-4B05-9A11-6B3F877CED69}" srcOrd="4" destOrd="0" presId="urn:microsoft.com/office/officeart/2005/8/layout/vList4"/>
    <dgm:cxn modelId="{9FAF2D3C-46F3-4600-A6CC-B942BD05080A}" type="presParOf" srcId="{1EB8F639-8FBC-4B05-9A11-6B3F877CED69}" destId="{47FEE1D1-AE3C-4759-BAB7-BEFB7A544349}" srcOrd="0" destOrd="0" presId="urn:microsoft.com/office/officeart/2005/8/layout/vList4"/>
    <dgm:cxn modelId="{ECFFFAFC-D62C-499C-9611-80586EC6507D}" type="presParOf" srcId="{1EB8F639-8FBC-4B05-9A11-6B3F877CED69}" destId="{BDFD474A-1EF2-4457-B891-7628451EF503}" srcOrd="1" destOrd="0" presId="urn:microsoft.com/office/officeart/2005/8/layout/vList4"/>
    <dgm:cxn modelId="{F4A2466D-7622-4DE6-BE39-372DD463F99F}" type="presParOf" srcId="{1EB8F639-8FBC-4B05-9A11-6B3F877CED69}" destId="{526B9B78-FC1B-4796-A4FD-6A3DCB9FD2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DE092-E6C6-4C09-81FA-8AF5041BF5FC}">
      <dsp:nvSpPr>
        <dsp:cNvPr id="0" name=""/>
        <dsp:cNvSpPr/>
      </dsp:nvSpPr>
      <dsp:spPr>
        <a:xfrm>
          <a:off x="0" y="0"/>
          <a:ext cx="9809018" cy="1906436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kern="1200" dirty="0"/>
            <a:t>                 </a:t>
          </a:r>
          <a:r>
            <a:rPr lang="ru-RU" sz="1800" b="1" u="sng" kern="1200" dirty="0">
              <a:solidFill>
                <a:srgbClr val="01406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ОЦЕНКА 2023г.           2024г.                2025г.                     2026г.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447" y="0"/>
        <a:ext cx="7656570" cy="1906436"/>
      </dsp:txXfrm>
    </dsp:sp>
    <dsp:sp modelId="{C9420731-A642-4EC6-8086-A15C5E4AB262}">
      <dsp:nvSpPr>
        <dsp:cNvPr id="0" name=""/>
        <dsp:cNvSpPr/>
      </dsp:nvSpPr>
      <dsp:spPr>
        <a:xfrm>
          <a:off x="177421" y="170054"/>
          <a:ext cx="1961803" cy="1525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6E9C5-F4B9-4796-B4B6-15F3659B37A4}">
      <dsp:nvSpPr>
        <dsp:cNvPr id="0" name=""/>
        <dsp:cNvSpPr/>
      </dsp:nvSpPr>
      <dsp:spPr>
        <a:xfrm>
          <a:off x="0" y="2129031"/>
          <a:ext cx="9809018" cy="1476344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52447" y="2129031"/>
        <a:ext cx="7656570" cy="1476344"/>
      </dsp:txXfrm>
    </dsp:sp>
    <dsp:sp modelId="{90588780-37F4-46EA-9ECB-663E000E2597}">
      <dsp:nvSpPr>
        <dsp:cNvPr id="0" name=""/>
        <dsp:cNvSpPr/>
      </dsp:nvSpPr>
      <dsp:spPr>
        <a:xfrm>
          <a:off x="190643" y="2097079"/>
          <a:ext cx="1961803" cy="1525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EE1D1-AE3C-4759-BAB7-BEFB7A544349}">
      <dsp:nvSpPr>
        <dsp:cNvPr id="0" name=""/>
        <dsp:cNvSpPr/>
      </dsp:nvSpPr>
      <dsp:spPr>
        <a:xfrm>
          <a:off x="0" y="3812872"/>
          <a:ext cx="9809018" cy="1092597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52447" y="3812872"/>
        <a:ext cx="7656570" cy="1092597"/>
      </dsp:txXfrm>
    </dsp:sp>
    <dsp:sp modelId="{BDFD474A-1EF2-4457-B891-7628451EF503}">
      <dsp:nvSpPr>
        <dsp:cNvPr id="0" name=""/>
        <dsp:cNvSpPr/>
      </dsp:nvSpPr>
      <dsp:spPr>
        <a:xfrm>
          <a:off x="239845" y="3928064"/>
          <a:ext cx="1863399" cy="8622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0.2199</cdr:x>
      <cdr:y>0.24912</cdr:y>
    </cdr:from>
    <cdr:to>
      <cdr:x>0.40707</cdr:x>
      <cdr:y>0.34949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BE2DC8-6991-4C49-9572-84A797BA7CE4}"/>
            </a:ext>
          </a:extLst>
        </cdr:cNvPr>
        <cdr:cNvSpPr txBox="1"/>
      </cdr:nvSpPr>
      <cdr:spPr>
        <a:xfrm xmlns:a="http://schemas.openxmlformats.org/drawingml/2006/main">
          <a:off x="1786271" y="1200650"/>
          <a:ext cx="1520455" cy="483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</a:t>
          </a:r>
        </a:p>
      </cdr:txBody>
    </cdr:sp>
  </cdr:relSizeAnchor>
  <cdr:relSizeAnchor xmlns:cdr="http://schemas.openxmlformats.org/drawingml/2006/chartDrawing">
    <cdr:from>
      <cdr:x>0.52666</cdr:x>
      <cdr:y>0.1352</cdr:y>
    </cdr:from>
    <cdr:to>
      <cdr:x>0.61429</cdr:x>
      <cdr:y>0.20706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0A8419-7B85-49FF-B160-C9320C704275}"/>
            </a:ext>
          </a:extLst>
        </cdr:cNvPr>
        <cdr:cNvSpPr txBox="1"/>
      </cdr:nvSpPr>
      <cdr:spPr>
        <a:xfrm xmlns:a="http://schemas.openxmlformats.org/drawingml/2006/main">
          <a:off x="4496605" y="651607"/>
          <a:ext cx="748146" cy="346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НДФЛ</a:t>
          </a:r>
        </a:p>
      </cdr:txBody>
    </cdr:sp>
  </cdr:relSizeAnchor>
  <cdr:relSizeAnchor xmlns:cdr="http://schemas.openxmlformats.org/drawingml/2006/chartDrawing">
    <cdr:from>
      <cdr:x>0.62519</cdr:x>
      <cdr:y>0.20396</cdr:y>
    </cdr:from>
    <cdr:to>
      <cdr:x>0.75794</cdr:x>
      <cdr:y>0.26267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D1E81A8-3CB4-4287-A8D2-23AB51CA416A}"/>
            </a:ext>
          </a:extLst>
        </cdr:cNvPr>
        <cdr:cNvSpPr txBox="1"/>
      </cdr:nvSpPr>
      <cdr:spPr>
        <a:xfrm xmlns:a="http://schemas.openxmlformats.org/drawingml/2006/main" rot="19755462">
          <a:off x="5337850" y="983006"/>
          <a:ext cx="1133413" cy="28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АКЦИЗЫ</a:t>
          </a:r>
        </a:p>
      </cdr:txBody>
    </cdr:sp>
  </cdr:relSizeAnchor>
  <cdr:relSizeAnchor xmlns:cdr="http://schemas.openxmlformats.org/drawingml/2006/chartDrawing">
    <cdr:from>
      <cdr:x>0.57499</cdr:x>
      <cdr:y>0.4658</cdr:y>
    </cdr:from>
    <cdr:to>
      <cdr:x>0.81583</cdr:x>
      <cdr:y>0.5342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380DC8A-A1AF-4AE1-AB6F-54932243F718}"/>
            </a:ext>
          </a:extLst>
        </cdr:cNvPr>
        <cdr:cNvSpPr txBox="1"/>
      </cdr:nvSpPr>
      <cdr:spPr>
        <a:xfrm xmlns:a="http://schemas.openxmlformats.org/drawingml/2006/main" rot="774650">
          <a:off x="4909216" y="2245017"/>
          <a:ext cx="2056278" cy="32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</a:t>
          </a:r>
        </a:p>
      </cdr:txBody>
    </cdr:sp>
  </cdr:relSizeAnchor>
  <cdr:relSizeAnchor xmlns:cdr="http://schemas.openxmlformats.org/drawingml/2006/chartDrawing">
    <cdr:from>
      <cdr:x>0.65556</cdr:x>
      <cdr:y>0.32613</cdr:y>
    </cdr:from>
    <cdr:to>
      <cdr:x>0.89247</cdr:x>
      <cdr:y>0.38349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A15E60-9222-4393-A6C2-F3B9A2C79632}"/>
            </a:ext>
          </a:extLst>
        </cdr:cNvPr>
        <cdr:cNvSpPr txBox="1"/>
      </cdr:nvSpPr>
      <cdr:spPr>
        <a:xfrm xmlns:a="http://schemas.openxmlformats.org/drawingml/2006/main" rot="21390747">
          <a:off x="5597127" y="1571810"/>
          <a:ext cx="2022723" cy="276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ИМУЩЕСТВО</a:t>
          </a:r>
        </a:p>
      </cdr:txBody>
    </cdr:sp>
  </cdr:relSizeAnchor>
  <cdr:relSizeAnchor xmlns:cdr="http://schemas.openxmlformats.org/drawingml/2006/chartDrawing">
    <cdr:from>
      <cdr:x>0.57297</cdr:x>
      <cdr:y>0.45661</cdr:y>
    </cdr:from>
    <cdr:to>
      <cdr:x>0.60661</cdr:x>
      <cdr:y>0.95658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4F22823-DB70-4C16-9F8D-B153DD84B585}"/>
            </a:ext>
          </a:extLst>
        </cdr:cNvPr>
        <cdr:cNvSpPr txBox="1"/>
      </cdr:nvSpPr>
      <cdr:spPr>
        <a:xfrm xmlns:a="http://schemas.openxmlformats.org/drawingml/2006/main" rot="3654319">
          <a:off x="4506003" y="3242666"/>
          <a:ext cx="2409680" cy="32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bg1"/>
              </a:solidFill>
            </a:rPr>
            <a:t>АРЕНДА ИМУЩЕСТВА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0.50579</cdr:x>
      <cdr:y>0.41513</cdr:y>
    </cdr:from>
    <cdr:to>
      <cdr:x>0.55986</cdr:x>
      <cdr:y>0.89826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5BBE6967-3761-4C57-A1CA-221B4D239816}"/>
            </a:ext>
          </a:extLst>
        </cdr:cNvPr>
        <cdr:cNvSpPr txBox="1"/>
      </cdr:nvSpPr>
      <cdr:spPr>
        <a:xfrm xmlns:a="http://schemas.openxmlformats.org/drawingml/2006/main" rot="4281863">
          <a:off x="3384929" y="2934222"/>
          <a:ext cx="2328518" cy="461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</a:rPr>
            <a:t>      ПЛАТЕЖИ ЗА НАЙМ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0.5165</cdr:x>
      <cdr:y>0.22348</cdr:y>
    </cdr:from>
    <cdr:to>
      <cdr:x>0.61522</cdr:x>
      <cdr:y>0.28998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AAA370-1ABD-4823-BA89-AD7BD07737A9}"/>
            </a:ext>
          </a:extLst>
        </cdr:cNvPr>
        <cdr:cNvSpPr txBox="1"/>
      </cdr:nvSpPr>
      <cdr:spPr>
        <a:xfrm xmlns:a="http://schemas.openxmlformats.org/drawingml/2006/main">
          <a:off x="4393670" y="950646"/>
          <a:ext cx="839781" cy="282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40,8%</a:t>
          </a:r>
        </a:p>
      </cdr:txBody>
    </cdr:sp>
  </cdr:relSizeAnchor>
  <cdr:relSizeAnchor xmlns:cdr="http://schemas.openxmlformats.org/drawingml/2006/chartDrawing">
    <cdr:from>
      <cdr:x>0.85802</cdr:x>
      <cdr:y>0.21371</cdr:y>
    </cdr:from>
    <cdr:to>
      <cdr:x>0.94559</cdr:x>
      <cdr:y>0.26738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78C5467-64B8-4762-9913-75F9C3C3614F}"/>
            </a:ext>
          </a:extLst>
        </cdr:cNvPr>
        <cdr:cNvSpPr txBox="1"/>
      </cdr:nvSpPr>
      <cdr:spPr>
        <a:xfrm xmlns:a="http://schemas.openxmlformats.org/drawingml/2006/main">
          <a:off x="6875056" y="890059"/>
          <a:ext cx="701749" cy="22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39,8%</a:t>
          </a:r>
        </a:p>
      </cdr:txBody>
    </cdr:sp>
  </cdr:relSizeAnchor>
  <cdr:relSizeAnchor xmlns:cdr="http://schemas.openxmlformats.org/drawingml/2006/chartDrawing">
    <cdr:from>
      <cdr:x>0.04102</cdr:x>
      <cdr:y>0.46189</cdr:y>
    </cdr:from>
    <cdr:to>
      <cdr:x>0.11533</cdr:x>
      <cdr:y>0.53811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A1A4BBC-E5CF-4081-BB6D-7875D53F52EF}"/>
            </a:ext>
          </a:extLst>
        </cdr:cNvPr>
        <cdr:cNvSpPr txBox="1"/>
      </cdr:nvSpPr>
      <cdr:spPr>
        <a:xfrm xmlns:a="http://schemas.openxmlformats.org/drawingml/2006/main">
          <a:off x="348952" y="1964794"/>
          <a:ext cx="632132" cy="32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22,3%</a:t>
          </a:r>
        </a:p>
      </cdr:txBody>
    </cdr:sp>
  </cdr:relSizeAnchor>
  <cdr:relSizeAnchor xmlns:cdr="http://schemas.openxmlformats.org/drawingml/2006/chartDrawing">
    <cdr:from>
      <cdr:x>0.6881</cdr:x>
      <cdr:y>0.425</cdr:y>
    </cdr:from>
    <cdr:to>
      <cdr:x>0.76303</cdr:x>
      <cdr:y>0.47357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C7B2D6B-380E-4B2B-8123-32DF25872316}"/>
            </a:ext>
          </a:extLst>
        </cdr:cNvPr>
        <cdr:cNvSpPr txBox="1"/>
      </cdr:nvSpPr>
      <cdr:spPr>
        <a:xfrm xmlns:a="http://schemas.openxmlformats.org/drawingml/2006/main">
          <a:off x="5853448" y="1807889"/>
          <a:ext cx="637406" cy="206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24,2%</a:t>
          </a:r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BC429CC-02B3-42EB-9120-798A44177C2F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8647715-1747-4E96-9186-D8D0A1E8CC6E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0.09173</cdr:x>
      <cdr:y>0.52586</cdr:y>
    </cdr:from>
    <cdr:to>
      <cdr:x>0.20284</cdr:x>
      <cdr:y>0.59237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816B20E-B4E3-44C8-A77E-D1121AA7FBA2}"/>
            </a:ext>
          </a:extLst>
        </cdr:cNvPr>
        <cdr:cNvSpPr txBox="1"/>
      </cdr:nvSpPr>
      <cdr:spPr>
        <a:xfrm xmlns:a="http://schemas.openxmlformats.org/drawingml/2006/main">
          <a:off x="780319" y="2236931"/>
          <a:ext cx="945178" cy="28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21,1%</a:t>
          </a:r>
        </a:p>
      </cdr:txBody>
    </cdr:sp>
  </cdr:relSizeAnchor>
  <cdr:relSizeAnchor xmlns:cdr="http://schemas.openxmlformats.org/drawingml/2006/chartDrawing">
    <cdr:from>
      <cdr:x>0.40554</cdr:x>
      <cdr:y>0.54813</cdr:y>
    </cdr:from>
    <cdr:to>
      <cdr:x>0.48048</cdr:x>
      <cdr:y>0.61464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123F951-CAF3-4B69-B72D-5889E380B8C9}"/>
            </a:ext>
          </a:extLst>
        </cdr:cNvPr>
        <cdr:cNvSpPr txBox="1"/>
      </cdr:nvSpPr>
      <cdr:spPr>
        <a:xfrm xmlns:a="http://schemas.openxmlformats.org/drawingml/2006/main">
          <a:off x="3449781" y="2331659"/>
          <a:ext cx="637491" cy="282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21,5%</a:t>
          </a:r>
        </a:p>
      </cdr:txBody>
    </cdr:sp>
  </cdr:relSizeAnchor>
  <cdr:relSizeAnchor xmlns:cdr="http://schemas.openxmlformats.org/drawingml/2006/chartDrawing">
    <cdr:from>
      <cdr:x>0.73469</cdr:x>
      <cdr:y>0.5</cdr:y>
    </cdr:from>
    <cdr:to>
      <cdr:x>0.81867</cdr:x>
      <cdr:y>0.57632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BED21A7-E805-4A0F-BC2F-267C5788228F}"/>
            </a:ext>
          </a:extLst>
        </cdr:cNvPr>
        <cdr:cNvSpPr txBox="1"/>
      </cdr:nvSpPr>
      <cdr:spPr>
        <a:xfrm xmlns:a="http://schemas.openxmlformats.org/drawingml/2006/main">
          <a:off x="6249798" y="2126907"/>
          <a:ext cx="714392" cy="324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21,9%</a:t>
          </a:r>
        </a:p>
      </cdr:txBody>
    </cdr:sp>
  </cdr:relSizeAnchor>
  <cdr:relSizeAnchor xmlns:cdr="http://schemas.openxmlformats.org/drawingml/2006/chartDrawing">
    <cdr:from>
      <cdr:x>0.13695</cdr:x>
      <cdr:y>0.67301</cdr:y>
    </cdr:from>
    <cdr:to>
      <cdr:x>0.21734</cdr:x>
      <cdr:y>0.74921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7ED783-93F5-4F60-943E-98BECFEAFCFE}"/>
            </a:ext>
          </a:extLst>
        </cdr:cNvPr>
        <cdr:cNvSpPr txBox="1"/>
      </cdr:nvSpPr>
      <cdr:spPr>
        <a:xfrm xmlns:a="http://schemas.openxmlformats.org/drawingml/2006/main">
          <a:off x="1164991" y="2862848"/>
          <a:ext cx="683853" cy="324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14,8</a:t>
          </a:r>
          <a:r>
            <a:rPr lang="ru-RU" sz="14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0.45478</cdr:x>
      <cdr:y>0.6911</cdr:y>
    </cdr:from>
    <cdr:to>
      <cdr:x>0.52972</cdr:x>
      <cdr:y>0.75761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298310E-CDE4-4F9F-8E10-61EA07FF6D61}"/>
            </a:ext>
          </a:extLst>
        </cdr:cNvPr>
        <cdr:cNvSpPr txBox="1"/>
      </cdr:nvSpPr>
      <cdr:spPr>
        <a:xfrm xmlns:a="http://schemas.openxmlformats.org/drawingml/2006/main">
          <a:off x="3742656" y="2878354"/>
          <a:ext cx="616687" cy="27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14,5</a:t>
          </a:r>
          <a:r>
            <a:rPr lang="ru-RU" sz="14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0.77261</cdr:x>
      <cdr:y>0.67861</cdr:y>
    </cdr:from>
    <cdr:to>
      <cdr:x>0.85802</cdr:x>
      <cdr:y>0.73591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FF9E401-0948-4909-A6D7-709A157A92DB}"/>
            </a:ext>
          </a:extLst>
        </cdr:cNvPr>
        <cdr:cNvSpPr txBox="1"/>
      </cdr:nvSpPr>
      <cdr:spPr>
        <a:xfrm xmlns:a="http://schemas.openxmlformats.org/drawingml/2006/main">
          <a:off x="6572354" y="2886681"/>
          <a:ext cx="726556" cy="243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14,2%</a:t>
          </a:r>
        </a:p>
      </cdr:txBody>
    </cdr:sp>
  </cdr:relSizeAnchor>
  <cdr:relSizeAnchor xmlns:cdr="http://schemas.openxmlformats.org/drawingml/2006/chartDrawing">
    <cdr:from>
      <cdr:x>0.34755</cdr:x>
      <cdr:y>0.13833</cdr:y>
    </cdr:from>
    <cdr:to>
      <cdr:x>0.48708</cdr:x>
      <cdr:y>0.19785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937E572D-6174-428B-8195-4CAE0C3166D4}"/>
            </a:ext>
          </a:extLst>
        </cdr:cNvPr>
        <cdr:cNvSpPr txBox="1"/>
      </cdr:nvSpPr>
      <cdr:spPr>
        <a:xfrm xmlns:a="http://schemas.openxmlformats.org/drawingml/2006/main">
          <a:off x="2860159" y="576129"/>
          <a:ext cx="1148316" cy="247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0.21336</cdr:x>
      <cdr:y>0.25741</cdr:y>
    </cdr:from>
    <cdr:to>
      <cdr:x>0.26221</cdr:x>
      <cdr:y>0.30952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9E6419E7-278C-7BB8-0D1B-EAA49B2D4D49}"/>
            </a:ext>
          </a:extLst>
        </cdr:cNvPr>
        <cdr:cNvSpPr txBox="1"/>
      </cdr:nvSpPr>
      <cdr:spPr>
        <a:xfrm xmlns:a="http://schemas.openxmlformats.org/drawingml/2006/main">
          <a:off x="1814945" y="1094977"/>
          <a:ext cx="415636" cy="22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0.21335</cdr:x>
      <cdr:y>0.21833</cdr:y>
    </cdr:from>
    <cdr:to>
      <cdr:x>0.30293</cdr:x>
      <cdr:y>0.29812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D847D9E-BCEE-3423-1B71-335365FB6FC1}"/>
            </a:ext>
          </a:extLst>
        </cdr:cNvPr>
        <cdr:cNvSpPr txBox="1"/>
      </cdr:nvSpPr>
      <cdr:spPr>
        <a:xfrm xmlns:a="http://schemas.openxmlformats.org/drawingml/2006/main">
          <a:off x="1814944" y="928723"/>
          <a:ext cx="762000" cy="339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41,7%</a:t>
          </a:r>
        </a:p>
      </cdr:txBody>
    </cdr:sp>
  </cdr:relSizeAnchor>
  <cdr:relSizeAnchor xmlns:cdr="http://schemas.openxmlformats.org/drawingml/2006/chartDrawing">
    <cdr:from>
      <cdr:x>0.3579</cdr:x>
      <cdr:y>0.46903</cdr:y>
    </cdr:from>
    <cdr:to>
      <cdr:x>0.45318</cdr:x>
      <cdr:y>0.53097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87DE5E38-2DE9-DF7A-2BE1-D4B39C327F3F}"/>
            </a:ext>
          </a:extLst>
        </cdr:cNvPr>
        <cdr:cNvSpPr txBox="1"/>
      </cdr:nvSpPr>
      <cdr:spPr>
        <a:xfrm xmlns:a="http://schemas.openxmlformats.org/drawingml/2006/main">
          <a:off x="3044535" y="1995171"/>
          <a:ext cx="810491" cy="26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23,2%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0.58314</cdr:x>
      <cdr:y>0.3961</cdr:y>
    </cdr:from>
    <cdr:to>
      <cdr:x>0.68588</cdr:x>
      <cdr:y>0.47197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6FCA40-1AD8-49BA-A5A0-5226F652F725}"/>
            </a:ext>
          </a:extLst>
        </cdr:cNvPr>
        <cdr:cNvSpPr txBox="1"/>
      </cdr:nvSpPr>
      <cdr:spPr>
        <a:xfrm xmlns:a="http://schemas.openxmlformats.org/drawingml/2006/main">
          <a:off x="5564345" y="1590111"/>
          <a:ext cx="980349" cy="30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32,6</a:t>
          </a:r>
          <a:r>
            <a: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</a:p>
      </cdr:txBody>
    </cdr:sp>
  </cdr:relSizeAnchor>
  <cdr:relSizeAnchor xmlns:cdr="http://schemas.openxmlformats.org/drawingml/2006/chartDrawing">
    <cdr:from>
      <cdr:x>0.61073</cdr:x>
      <cdr:y>0.28004</cdr:y>
    </cdr:from>
    <cdr:to>
      <cdr:x>0.69593</cdr:x>
      <cdr:y>0.35635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2D59EB7-DA1C-4406-99F6-904AE5D5DA98}"/>
            </a:ext>
          </a:extLst>
        </cdr:cNvPr>
        <cdr:cNvSpPr txBox="1"/>
      </cdr:nvSpPr>
      <cdr:spPr>
        <a:xfrm xmlns:a="http://schemas.openxmlformats.org/drawingml/2006/main">
          <a:off x="5827581" y="1124207"/>
          <a:ext cx="812981" cy="306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14,6</a:t>
          </a:r>
          <a:r>
            <a: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</a:p>
      </cdr:txBody>
    </cdr:sp>
  </cdr:relSizeAnchor>
  <cdr:relSizeAnchor xmlns:cdr="http://schemas.openxmlformats.org/drawingml/2006/chartDrawing">
    <cdr:from>
      <cdr:x>0.55213</cdr:x>
      <cdr:y>0.52761</cdr:y>
    </cdr:from>
    <cdr:to>
      <cdr:x>0.63232</cdr:x>
      <cdr:y>0.59943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629027-AC88-4885-873D-20E7EDDA7B4D}"/>
            </a:ext>
          </a:extLst>
        </cdr:cNvPr>
        <cdr:cNvSpPr txBox="1"/>
      </cdr:nvSpPr>
      <cdr:spPr>
        <a:xfrm xmlns:a="http://schemas.openxmlformats.org/drawingml/2006/main">
          <a:off x="5268490" y="2118045"/>
          <a:ext cx="765176" cy="288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10,8%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19DA-0277-4D42-8F8F-25376A1D1F89}" type="datetime1">
              <a:rPr lang="ru-RU" smtClean="0"/>
              <a:t>20.11.2023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E31B-A03F-4E9D-89BE-E86BF93D05F0}" type="datetime1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07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32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5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10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76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20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22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6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2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76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24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6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61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14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5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2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5400" y="0"/>
            <a:ext cx="5816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9201" y="1308100"/>
            <a:ext cx="5892798" cy="55498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>
              <a:buClr>
                <a:schemeClr val="accent2"/>
              </a:buClr>
            </a:pPr>
            <a:r>
              <a:rPr lang="ru-RU" noProof="0" dirty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dirty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dirty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dirty="0"/>
              <a:t>Пятый уровень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>
              <a:buClr>
                <a:schemeClr val="accent2"/>
              </a:buClr>
            </a:pPr>
            <a:r>
              <a:rPr lang="ru-RU" noProof="0" dirty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dirty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dirty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dirty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 dirty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F721D6-8352-3CE3-E3F2-DAA8B239D9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218" r="26218"/>
          <a:stretch>
            <a:fillRect/>
          </a:stretch>
        </p:blipFill>
        <p:spPr>
          <a:xfrm>
            <a:off x="587932" y="860454"/>
            <a:ext cx="4428523" cy="5137089"/>
          </a:xfrm>
          <a:prstGeom prst="rect">
            <a:avLst/>
          </a:prstGeom>
          <a:effectLst>
            <a:softEdge rad="85090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1597448" y="2387157"/>
            <a:ext cx="2460337" cy="2131020"/>
          </a:xfrm>
          <a:prstGeom prst="hexagon">
            <a:avLst/>
          </a:prstGeom>
          <a:solidFill>
            <a:srgbClr val="014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649" y="1155958"/>
            <a:ext cx="6058826" cy="3851237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sz="36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6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sz="32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Иссадское сельское поселение Волховского муниципального района Ленинградской области на 2024-2026 годы</a:t>
            </a:r>
            <a:br>
              <a:rPr lang="ru-RU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09025D-F509-924D-41A6-D7D8431E4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586" y="203371"/>
            <a:ext cx="1187435" cy="1107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37711-0454-01BD-CF30-B55D8A348968}"/>
              </a:ext>
            </a:extLst>
          </p:cNvPr>
          <p:cNvSpPr txBox="1"/>
          <p:nvPr/>
        </p:nvSpPr>
        <p:spPr>
          <a:xfrm>
            <a:off x="1608094" y="2890388"/>
            <a:ext cx="2388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МУНИЦИПАЛЬНОЕ ОБРАЗОВАНИЕ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ИССАДСКОЕ СЕЛЬСКОЕ ПОСЕЛЕНИЕ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8D6463-BD1C-412E-1B39-A6A56937D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253" y="0"/>
            <a:ext cx="412125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228061" y="831051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19" name="Прямоугольник: скругленные углы 18" descr="Конференц-зал">
            <a:extLst>
              <a:ext uri="{FF2B5EF4-FFF2-40B4-BE49-F238E27FC236}">
                <a16:creationId xmlns:a16="http://schemas.microsoft.com/office/drawing/2014/main" id="{F197AF56-DE28-2F45-29CE-4717CDE43228}"/>
              </a:ext>
            </a:extLst>
          </p:cNvPr>
          <p:cNvSpPr/>
          <p:nvPr/>
        </p:nvSpPr>
        <p:spPr>
          <a:xfrm>
            <a:off x="1213193" y="1810179"/>
            <a:ext cx="1396192" cy="1089137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: скругленные углы 21" descr="Футбол">
            <a:extLst>
              <a:ext uri="{FF2B5EF4-FFF2-40B4-BE49-F238E27FC236}">
                <a16:creationId xmlns:a16="http://schemas.microsoft.com/office/drawing/2014/main" id="{730BD0A3-F4D7-322D-FF98-17D41C7F5323}"/>
              </a:ext>
            </a:extLst>
          </p:cNvPr>
          <p:cNvSpPr/>
          <p:nvPr/>
        </p:nvSpPr>
        <p:spPr>
          <a:xfrm>
            <a:off x="1228061" y="3269835"/>
            <a:ext cx="1381324" cy="1113311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: скругленные углы 22" descr="Драма">
            <a:extLst>
              <a:ext uri="{FF2B5EF4-FFF2-40B4-BE49-F238E27FC236}">
                <a16:creationId xmlns:a16="http://schemas.microsoft.com/office/drawing/2014/main" id="{6A20AE07-3463-C33F-9C20-C26E95A049EC}"/>
              </a:ext>
            </a:extLst>
          </p:cNvPr>
          <p:cNvSpPr/>
          <p:nvPr/>
        </p:nvSpPr>
        <p:spPr>
          <a:xfrm>
            <a:off x="1213193" y="5022775"/>
            <a:ext cx="1396192" cy="1113311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2700E-92E2-604B-3CBC-6799194C6B8A}"/>
              </a:ext>
            </a:extLst>
          </p:cNvPr>
          <p:cNvSpPr txBox="1"/>
          <p:nvPr/>
        </p:nvSpPr>
        <p:spPr>
          <a:xfrm>
            <a:off x="2950709" y="1810179"/>
            <a:ext cx="7508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СМП    (5,0 тыс. руб.)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192A8-5A24-6915-38FE-8DC8A29C439F}"/>
              </a:ext>
            </a:extLst>
          </p:cNvPr>
          <p:cNvSpPr txBox="1"/>
          <p:nvPr/>
        </p:nvSpPr>
        <p:spPr>
          <a:xfrm>
            <a:off x="2865514" y="2222806"/>
            <a:ext cx="9075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консультационной, организационно-методической и информационной поддержке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7B4F-6453-AA68-B182-6F4296124BEF}"/>
              </a:ext>
            </a:extLst>
          </p:cNvPr>
          <p:cNvSpPr txBox="1"/>
          <p:nvPr/>
        </p:nvSpPr>
        <p:spPr>
          <a:xfrm>
            <a:off x="3141234" y="3250215"/>
            <a:ext cx="7783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  (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192,6</a:t>
            </a: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866B9-BCD5-C9BA-355E-64551D652141}"/>
              </a:ext>
            </a:extLst>
          </p:cNvPr>
          <p:cNvSpPr txBox="1"/>
          <p:nvPr/>
        </p:nvSpPr>
        <p:spPr>
          <a:xfrm>
            <a:off x="3121741" y="3743743"/>
            <a:ext cx="8819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развитию массового спорта на территории поселения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1FD5B-32D6-D186-4334-CE5C62324B4B}"/>
              </a:ext>
            </a:extLst>
          </p:cNvPr>
          <p:cNvSpPr txBox="1"/>
          <p:nvPr/>
        </p:nvSpPr>
        <p:spPr>
          <a:xfrm>
            <a:off x="3451215" y="4695464"/>
            <a:ext cx="7163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(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3 730,6 </a:t>
            </a: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26E5E4-995F-8454-B03C-CA5D4059E0C3}"/>
              </a:ext>
            </a:extLst>
          </p:cNvPr>
          <p:cNvSpPr txBox="1"/>
          <p:nvPr/>
        </p:nvSpPr>
        <p:spPr>
          <a:xfrm>
            <a:off x="3141234" y="5116654"/>
            <a:ext cx="8799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МБУКиС «Иссадский СДК», реализация развития культурно-массовых мероприятий, поддержка развития общественной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94871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228061" y="831051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2700E-92E2-604B-3CBC-6799194C6B8A}"/>
              </a:ext>
            </a:extLst>
          </p:cNvPr>
          <p:cNvSpPr txBox="1"/>
          <p:nvPr/>
        </p:nvSpPr>
        <p:spPr>
          <a:xfrm>
            <a:off x="2609385" y="1809288"/>
            <a:ext cx="8610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ГОРОДСКОЙ СРЕДЫ (1 590,0 тыс. руб.)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192A8-5A24-6915-38FE-8DC8A29C439F}"/>
              </a:ext>
            </a:extLst>
          </p:cNvPr>
          <p:cNvSpPr txBox="1"/>
          <p:nvPr/>
        </p:nvSpPr>
        <p:spPr>
          <a:xfrm>
            <a:off x="2937164" y="2200457"/>
            <a:ext cx="900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общественной территории – </a:t>
            </a:r>
            <a:r>
              <a:rPr lang="ru-RU" sz="2200" dirty="0" err="1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Лоханинский</a:t>
            </a:r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 по ул. Парковая, д. Иссад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7B4F-6453-AA68-B182-6F4296124BEF}"/>
              </a:ext>
            </a:extLst>
          </p:cNvPr>
          <p:cNvSpPr txBox="1"/>
          <p:nvPr/>
        </p:nvSpPr>
        <p:spPr>
          <a:xfrm>
            <a:off x="2609385" y="3250215"/>
            <a:ext cx="872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ИМУЩЕСТВОМ(400,0 тыс.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866B9-BCD5-C9BA-355E-64551D652141}"/>
              </a:ext>
            </a:extLst>
          </p:cNvPr>
          <p:cNvSpPr txBox="1"/>
          <p:nvPr/>
        </p:nvSpPr>
        <p:spPr>
          <a:xfrm>
            <a:off x="2609385" y="3743743"/>
            <a:ext cx="9331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землепользованию и застройке, содержанию муниципального имущества, оформление прав на имущество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1FD5B-32D6-D186-4334-CE5C62324B4B}"/>
              </a:ext>
            </a:extLst>
          </p:cNvPr>
          <p:cNvSpPr txBox="1"/>
          <p:nvPr/>
        </p:nvSpPr>
        <p:spPr>
          <a:xfrm>
            <a:off x="2609385" y="4695464"/>
            <a:ext cx="872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ТЕРРИТОРИИ (5 636,5 тыс. руб.)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26E5E4-995F-8454-B03C-CA5D4059E0C3}"/>
              </a:ext>
            </a:extLst>
          </p:cNvPr>
          <p:cNvSpPr txBox="1"/>
          <p:nvPr/>
        </p:nvSpPr>
        <p:spPr>
          <a:xfrm>
            <a:off x="2609384" y="5116654"/>
            <a:ext cx="9331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147-оз, 3-оз, мероприятия по санитарной очистке территории, проведение субботников, ремонт уличного освещения, создание мест накопления ТКО</a:t>
            </a:r>
          </a:p>
        </p:txBody>
      </p:sp>
      <p:sp>
        <p:nvSpPr>
          <p:cNvPr id="2" name="Прямоугольник: скругленные углы 1" descr="Пейзаж парка">
            <a:extLst>
              <a:ext uri="{FF2B5EF4-FFF2-40B4-BE49-F238E27FC236}">
                <a16:creationId xmlns:a16="http://schemas.microsoft.com/office/drawing/2014/main" id="{71E394DF-3894-5A9E-AF19-4042CB98C770}"/>
              </a:ext>
            </a:extLst>
          </p:cNvPr>
          <p:cNvSpPr/>
          <p:nvPr/>
        </p:nvSpPr>
        <p:spPr>
          <a:xfrm>
            <a:off x="1171030" y="1961536"/>
            <a:ext cx="1438355" cy="907601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: скругленные углы 4" descr="Город">
            <a:extLst>
              <a:ext uri="{FF2B5EF4-FFF2-40B4-BE49-F238E27FC236}">
                <a16:creationId xmlns:a16="http://schemas.microsoft.com/office/drawing/2014/main" id="{755DA04D-6ECB-5D1F-DD87-8964010A4692}"/>
              </a:ext>
            </a:extLst>
          </p:cNvPr>
          <p:cNvSpPr/>
          <p:nvPr/>
        </p:nvSpPr>
        <p:spPr>
          <a:xfrm>
            <a:off x="1213193" y="3376602"/>
            <a:ext cx="1396192" cy="993099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: скругленные углы 5" descr="Расширение бизнеса">
            <a:extLst>
              <a:ext uri="{FF2B5EF4-FFF2-40B4-BE49-F238E27FC236}">
                <a16:creationId xmlns:a16="http://schemas.microsoft.com/office/drawing/2014/main" id="{9B558729-D4B3-F457-38FB-824090C640ED}"/>
              </a:ext>
            </a:extLst>
          </p:cNvPr>
          <p:cNvSpPr/>
          <p:nvPr/>
        </p:nvSpPr>
        <p:spPr>
          <a:xfrm>
            <a:off x="1171029" y="4960648"/>
            <a:ext cx="1438355" cy="1242025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2870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228061" y="831051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2700E-92E2-604B-3CBC-6799194C6B8A}"/>
              </a:ext>
            </a:extLst>
          </p:cNvPr>
          <p:cNvSpPr txBox="1"/>
          <p:nvPr/>
        </p:nvSpPr>
        <p:spPr>
          <a:xfrm>
            <a:off x="2189538" y="1665531"/>
            <a:ext cx="975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(2 100,0 тыс. руб.)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192A8-5A24-6915-38FE-8DC8A29C439F}"/>
              </a:ext>
            </a:extLst>
          </p:cNvPr>
          <p:cNvSpPr txBox="1"/>
          <p:nvPr/>
        </p:nvSpPr>
        <p:spPr>
          <a:xfrm>
            <a:off x="2189537" y="2093555"/>
            <a:ext cx="9751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содержанию, ремонту автомобильных дорог общего пользования местного значения, в том числе освещение улично-дорожной сети.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7B4F-6453-AA68-B182-6F4296124BEF}"/>
              </a:ext>
            </a:extLst>
          </p:cNvPr>
          <p:cNvSpPr txBox="1"/>
          <p:nvPr/>
        </p:nvSpPr>
        <p:spPr>
          <a:xfrm>
            <a:off x="2609383" y="3267749"/>
            <a:ext cx="8724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(30,0 тыс.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866B9-BCD5-C9BA-355E-64551D652141}"/>
              </a:ext>
            </a:extLst>
          </p:cNvPr>
          <p:cNvSpPr txBox="1"/>
          <p:nvPr/>
        </p:nvSpPr>
        <p:spPr>
          <a:xfrm>
            <a:off x="2546397" y="3872101"/>
            <a:ext cx="939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квалификации муниципальных служащих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1FD5B-32D6-D186-4334-CE5C62324B4B}"/>
              </a:ext>
            </a:extLst>
          </p:cNvPr>
          <p:cNvSpPr txBox="1"/>
          <p:nvPr/>
        </p:nvSpPr>
        <p:spPr>
          <a:xfrm>
            <a:off x="2609383" y="4915678"/>
            <a:ext cx="872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АВТОМОБИЛЬНЫХ ДОРОГ (395,9 тыс. руб.)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26E5E4-995F-8454-B03C-CA5D4059E0C3}"/>
              </a:ext>
            </a:extLst>
          </p:cNvPr>
          <p:cNvSpPr txBox="1"/>
          <p:nvPr/>
        </p:nvSpPr>
        <p:spPr>
          <a:xfrm>
            <a:off x="2609382" y="5372494"/>
            <a:ext cx="9331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и сохранению их протяженности </a:t>
            </a:r>
          </a:p>
        </p:txBody>
      </p:sp>
      <p:sp>
        <p:nvSpPr>
          <p:cNvPr id="4" name="Прямоугольник: скругленные углы 3" descr="Полиция">
            <a:extLst>
              <a:ext uri="{FF2B5EF4-FFF2-40B4-BE49-F238E27FC236}">
                <a16:creationId xmlns:a16="http://schemas.microsoft.com/office/drawing/2014/main" id="{3FD961B7-3FC6-CAFF-8267-1A35BDA9F1AB}"/>
              </a:ext>
            </a:extLst>
          </p:cNvPr>
          <p:cNvSpPr/>
          <p:nvPr/>
        </p:nvSpPr>
        <p:spPr>
          <a:xfrm>
            <a:off x="921488" y="1814494"/>
            <a:ext cx="1268050" cy="1101687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: скругленные углы 6" descr="Аудитория">
            <a:extLst>
              <a:ext uri="{FF2B5EF4-FFF2-40B4-BE49-F238E27FC236}">
                <a16:creationId xmlns:a16="http://schemas.microsoft.com/office/drawing/2014/main" id="{65019B07-F169-65C8-992F-9D378EE62978}"/>
              </a:ext>
            </a:extLst>
          </p:cNvPr>
          <p:cNvSpPr/>
          <p:nvPr/>
        </p:nvSpPr>
        <p:spPr>
          <a:xfrm>
            <a:off x="921488" y="3386139"/>
            <a:ext cx="1268050" cy="1101687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8" descr="Машина">
            <a:extLst>
              <a:ext uri="{FF2B5EF4-FFF2-40B4-BE49-F238E27FC236}">
                <a16:creationId xmlns:a16="http://schemas.microsoft.com/office/drawing/2014/main" id="{DB82DD4B-B89A-0AB2-F10E-F8982522EFD7}"/>
              </a:ext>
            </a:extLst>
          </p:cNvPr>
          <p:cNvSpPr/>
          <p:nvPr/>
        </p:nvSpPr>
        <p:spPr>
          <a:xfrm>
            <a:off x="921487" y="4957784"/>
            <a:ext cx="1268049" cy="1069165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28000" b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893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228061" y="831051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2700E-92E2-604B-3CBC-6799194C6B8A}"/>
              </a:ext>
            </a:extLst>
          </p:cNvPr>
          <p:cNvSpPr txBox="1"/>
          <p:nvPr/>
        </p:nvSpPr>
        <p:spPr>
          <a:xfrm>
            <a:off x="2189538" y="1665531"/>
            <a:ext cx="975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ЖИЗНЕДЕЯТЕЛЬНОСТИ (281,5 тыс. руб.)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192A8-5A24-6915-38FE-8DC8A29C439F}"/>
              </a:ext>
            </a:extLst>
          </p:cNvPr>
          <p:cNvSpPr txBox="1"/>
          <p:nvPr/>
        </p:nvSpPr>
        <p:spPr>
          <a:xfrm>
            <a:off x="2334409" y="2093555"/>
            <a:ext cx="9606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пожарной безопасности;</a:t>
            </a:r>
          </a:p>
          <a:p>
            <a:pPr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населения от угроз природного и техногенного характера, противодействие терроризму и экстремизму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7B4F-6453-AA68-B182-6F4296124BEF}"/>
              </a:ext>
            </a:extLst>
          </p:cNvPr>
          <p:cNvSpPr txBox="1"/>
          <p:nvPr/>
        </p:nvSpPr>
        <p:spPr>
          <a:xfrm>
            <a:off x="1482436" y="3267749"/>
            <a:ext cx="1070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И ФУНКЦИОНИРОВАНИЯ ЖКХ (290,0 тыс.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866B9-BCD5-C9BA-355E-64551D652141}"/>
              </a:ext>
            </a:extLst>
          </p:cNvPr>
          <p:cNvSpPr txBox="1"/>
          <p:nvPr/>
        </p:nvSpPr>
        <p:spPr>
          <a:xfrm>
            <a:off x="1981200" y="3825934"/>
            <a:ext cx="994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замене светильников</a:t>
            </a:r>
            <a:r>
              <a:rPr lang="ru-RU" sz="22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освещения; </a:t>
            </a:r>
          </a:p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газификации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1FD5B-32D6-D186-4334-CE5C62324B4B}"/>
              </a:ext>
            </a:extLst>
          </p:cNvPr>
          <p:cNvSpPr txBox="1"/>
          <p:nvPr/>
        </p:nvSpPr>
        <p:spPr>
          <a:xfrm>
            <a:off x="2609383" y="4915678"/>
            <a:ext cx="872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ОХРАНЫ ТРУДА (42,5 тыс. руб.)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26E5E4-995F-8454-B03C-CA5D4059E0C3}"/>
              </a:ext>
            </a:extLst>
          </p:cNvPr>
          <p:cNvSpPr txBox="1"/>
          <p:nvPr/>
        </p:nvSpPr>
        <p:spPr>
          <a:xfrm>
            <a:off x="2244908" y="5346565"/>
            <a:ext cx="914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и сохранению их протяженности </a:t>
            </a:r>
          </a:p>
        </p:txBody>
      </p:sp>
      <p:sp>
        <p:nvSpPr>
          <p:cNvPr id="2" name="Прямоугольник: скругленные углы 1" descr="Пожарный">
            <a:extLst>
              <a:ext uri="{FF2B5EF4-FFF2-40B4-BE49-F238E27FC236}">
                <a16:creationId xmlns:a16="http://schemas.microsoft.com/office/drawing/2014/main" id="{25BC8897-E724-2E29-7977-79CEDEA4F214}"/>
              </a:ext>
            </a:extLst>
          </p:cNvPr>
          <p:cNvSpPr/>
          <p:nvPr/>
        </p:nvSpPr>
        <p:spPr>
          <a:xfrm>
            <a:off x="329146" y="1752053"/>
            <a:ext cx="1547360" cy="1395601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4B9E464-18B7-C23F-C032-F28861DB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7" y="3358966"/>
            <a:ext cx="1611919" cy="13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 descr="Высокое напряжение">
            <a:extLst>
              <a:ext uri="{FF2B5EF4-FFF2-40B4-BE49-F238E27FC236}">
                <a16:creationId xmlns:a16="http://schemas.microsoft.com/office/drawing/2014/main" id="{19EC2D53-7BCE-C3C2-B38A-6146A03753E6}"/>
              </a:ext>
            </a:extLst>
          </p:cNvPr>
          <p:cNvSpPr/>
          <p:nvPr/>
        </p:nvSpPr>
        <p:spPr>
          <a:xfrm>
            <a:off x="264586" y="5010123"/>
            <a:ext cx="1611919" cy="1210568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6964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228061" y="831051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7B4F-6453-AA68-B182-6F4296124BEF}"/>
              </a:ext>
            </a:extLst>
          </p:cNvPr>
          <p:cNvSpPr txBox="1"/>
          <p:nvPr/>
        </p:nvSpPr>
        <p:spPr>
          <a:xfrm>
            <a:off x="1482437" y="1872148"/>
            <a:ext cx="1070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УДД (5,0 тыс.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866B9-BCD5-C9BA-355E-64551D652141}"/>
              </a:ext>
            </a:extLst>
          </p:cNvPr>
          <p:cNvSpPr txBox="1"/>
          <p:nvPr/>
        </p:nvSpPr>
        <p:spPr>
          <a:xfrm>
            <a:off x="1876505" y="2296121"/>
            <a:ext cx="994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подготовке методических рекомендаций по обучению детей правилам безопасности дорожного движения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1FD5B-32D6-D186-4334-CE5C62324B4B}"/>
              </a:ext>
            </a:extLst>
          </p:cNvPr>
          <p:cNvSpPr txBox="1"/>
          <p:nvPr/>
        </p:nvSpPr>
        <p:spPr>
          <a:xfrm>
            <a:off x="2189538" y="4111750"/>
            <a:ext cx="9633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ОБЕСПЕЧЕНИИ ЖИЛЬЕМ ГРАЖДАН (50,0 тыс. руб.)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26E5E4-995F-8454-B03C-CA5D4059E0C3}"/>
              </a:ext>
            </a:extLst>
          </p:cNvPr>
          <p:cNvSpPr txBox="1"/>
          <p:nvPr/>
        </p:nvSpPr>
        <p:spPr>
          <a:xfrm>
            <a:off x="2277630" y="4837186"/>
            <a:ext cx="9143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сносу аварийных МКД</a:t>
            </a:r>
          </a:p>
        </p:txBody>
      </p:sp>
      <p:sp>
        <p:nvSpPr>
          <p:cNvPr id="4" name="Прямоугольник: скругленные углы 3" descr="Знак запрета">
            <a:extLst>
              <a:ext uri="{FF2B5EF4-FFF2-40B4-BE49-F238E27FC236}">
                <a16:creationId xmlns:a16="http://schemas.microsoft.com/office/drawing/2014/main" id="{4C7A4F75-08D1-8E0A-F68C-1B17FA29B594}"/>
              </a:ext>
            </a:extLst>
          </p:cNvPr>
          <p:cNvSpPr/>
          <p:nvPr/>
        </p:nvSpPr>
        <p:spPr>
          <a:xfrm>
            <a:off x="242125" y="1848285"/>
            <a:ext cx="1634380" cy="1419464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: скругленные углы 5" descr="Дом">
            <a:extLst>
              <a:ext uri="{FF2B5EF4-FFF2-40B4-BE49-F238E27FC236}">
                <a16:creationId xmlns:a16="http://schemas.microsoft.com/office/drawing/2014/main" id="{11C998CE-6E44-73A7-2988-4B9A39C43CFC}"/>
              </a:ext>
            </a:extLst>
          </p:cNvPr>
          <p:cNvSpPr/>
          <p:nvPr/>
        </p:nvSpPr>
        <p:spPr>
          <a:xfrm>
            <a:off x="369180" y="4079549"/>
            <a:ext cx="1507325" cy="1419464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0264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F9C10-50C8-D382-04E1-DF83C5A92688}"/>
              </a:ext>
            </a:extLst>
          </p:cNvPr>
          <p:cNvSpPr txBox="1"/>
          <p:nvPr/>
        </p:nvSpPr>
        <p:spPr>
          <a:xfrm>
            <a:off x="1579418" y="831051"/>
            <a:ext cx="63176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3A030-0D8D-B9EF-C956-FEBE0F948DB3}"/>
              </a:ext>
            </a:extLst>
          </p:cNvPr>
          <p:cNvSpPr txBox="1"/>
          <p:nvPr/>
        </p:nvSpPr>
        <p:spPr>
          <a:xfrm>
            <a:off x="872836" y="1859458"/>
            <a:ext cx="10446327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ОМСУ в том числе на оплату труда и начисления на неё;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бюджету Волховского муниципального района за переданные полномочия;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резервного фонда;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уличное освещение;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взносов за капитальный ремонт;</a:t>
            </a:r>
          </a:p>
          <a:p>
            <a:endParaRPr lang="ru-RU" sz="2200" dirty="0">
              <a:solidFill>
                <a:srgbClr val="014B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14B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0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99373-F27F-09BA-7265-D0C092AB5E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0" r="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449" y="1369394"/>
            <a:ext cx="5594606" cy="1616252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Ирина Алексеевна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(813 63) 35-146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stepanovaissad@mail.ru</a:t>
            </a:r>
            <a:endParaRPr lang="ru-RU" dirty="0">
              <a:solidFill>
                <a:srgbClr val="014B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 err="1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иссад.рф</a:t>
            </a:r>
            <a:endParaRPr lang="ru-RU" dirty="0">
              <a:solidFill>
                <a:srgbClr val="014B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естиугольник 18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>
            <a:off x="2387514" y="2388914"/>
            <a:ext cx="3020290" cy="2080172"/>
          </a:xfrm>
          <a:prstGeom prst="hexagon">
            <a:avLst/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МУНИЦИПАЛЬНОЕ ОБРАЗОВАНИЕ</a:t>
            </a:r>
          </a:p>
          <a:p>
            <a:pPr algn="ctr" rtl="0"/>
            <a:r>
              <a:rPr lang="ru-RU" dirty="0"/>
              <a:t> ИССАДСКОЕ СЕЛЬСКОЕ ПОСЕЛЕНИЕ</a:t>
            </a:r>
          </a:p>
        </p:txBody>
      </p: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78164" y="-8096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7734CA-05E0-4B40-BDC4-99D10CA3A536}"/>
              </a:ext>
            </a:extLst>
          </p:cNvPr>
          <p:cNvSpPr txBox="1"/>
          <p:nvPr/>
        </p:nvSpPr>
        <p:spPr>
          <a:xfrm>
            <a:off x="0" y="1570588"/>
            <a:ext cx="1090352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(БК РФ Статья 172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25EA1-3641-37EE-C065-63302B856926}"/>
              </a:ext>
            </a:extLst>
          </p:cNvPr>
          <p:cNvSpPr txBox="1"/>
          <p:nvPr/>
        </p:nvSpPr>
        <p:spPr>
          <a:xfrm>
            <a:off x="1246434" y="2507196"/>
            <a:ext cx="7927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МО Иссадское СП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303CFE-365F-5DAC-0F0E-9E2FBAD3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901" y="175831"/>
            <a:ext cx="1174884" cy="1097030"/>
          </a:xfrm>
          <a:prstGeom prst="rect">
            <a:avLst/>
          </a:prstGeom>
        </p:spPr>
      </p:pic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06DD28C1-2FEE-A818-D99C-A4CF61FD7A60}"/>
              </a:ext>
            </a:extLst>
          </p:cNvPr>
          <p:cNvSpPr/>
          <p:nvPr/>
        </p:nvSpPr>
        <p:spPr>
          <a:xfrm>
            <a:off x="398027" y="2617449"/>
            <a:ext cx="848479" cy="446276"/>
          </a:xfrm>
          <a:prstGeom prst="rightArrow">
            <a:avLst/>
          </a:prstGeom>
          <a:solidFill>
            <a:srgbClr val="014E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0539AB30-DE6B-2469-746A-0C4DD1E2563A}"/>
              </a:ext>
            </a:extLst>
          </p:cNvPr>
          <p:cNvSpPr/>
          <p:nvPr/>
        </p:nvSpPr>
        <p:spPr>
          <a:xfrm>
            <a:off x="398028" y="3581363"/>
            <a:ext cx="848479" cy="446276"/>
          </a:xfrm>
          <a:prstGeom prst="rightArrow">
            <a:avLst/>
          </a:prstGeom>
          <a:solidFill>
            <a:srgbClr val="014B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BE237E-03C5-3541-3E25-BFFE2DA07A7A}"/>
              </a:ext>
            </a:extLst>
          </p:cNvPr>
          <p:cNvSpPr txBox="1"/>
          <p:nvPr/>
        </p:nvSpPr>
        <p:spPr>
          <a:xfrm>
            <a:off x="1246507" y="3578431"/>
            <a:ext cx="103916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14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МО Иссадское СП на 2024-2026 гг.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C6A9CF41-2587-CB4B-6402-70EA66DE09B4}"/>
              </a:ext>
            </a:extLst>
          </p:cNvPr>
          <p:cNvSpPr/>
          <p:nvPr/>
        </p:nvSpPr>
        <p:spPr>
          <a:xfrm>
            <a:off x="398029" y="4579283"/>
            <a:ext cx="848479" cy="430887"/>
          </a:xfrm>
          <a:prstGeom prst="rightArrow">
            <a:avLst/>
          </a:prstGeom>
          <a:solidFill>
            <a:srgbClr val="014B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4C3AFE-F855-F6DF-1238-CD79B6431EF1}"/>
              </a:ext>
            </a:extLst>
          </p:cNvPr>
          <p:cNvSpPr txBox="1"/>
          <p:nvPr/>
        </p:nvSpPr>
        <p:spPr>
          <a:xfrm>
            <a:off x="1246508" y="4583360"/>
            <a:ext cx="10391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067926AB-4B81-2F1A-51CB-2DC9D153EFC3}"/>
              </a:ext>
            </a:extLst>
          </p:cNvPr>
          <p:cNvSpPr/>
          <p:nvPr/>
        </p:nvSpPr>
        <p:spPr>
          <a:xfrm>
            <a:off x="398030" y="5577202"/>
            <a:ext cx="848479" cy="438581"/>
          </a:xfrm>
          <a:prstGeom prst="rightArrow">
            <a:avLst/>
          </a:prstGeom>
          <a:solidFill>
            <a:srgbClr val="014B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1D4891-44DD-88A4-C00E-4C4B2022D160}"/>
              </a:ext>
            </a:extLst>
          </p:cNvPr>
          <p:cNvSpPr txBox="1"/>
          <p:nvPr/>
        </p:nvSpPr>
        <p:spPr>
          <a:xfrm>
            <a:off x="1246509" y="5584897"/>
            <a:ext cx="7268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14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5433DB7-538E-85E4-83D8-9D23C64F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355" y="3956399"/>
            <a:ext cx="3300957" cy="20377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03C7304-9112-C4E5-9E1B-AFD3CD2D5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33" y="5030170"/>
            <a:ext cx="2794656" cy="171640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9F08F-369D-B638-1577-204EF996D803}"/>
              </a:ext>
            </a:extLst>
          </p:cNvPr>
          <p:cNvSpPr txBox="1"/>
          <p:nvPr/>
        </p:nvSpPr>
        <p:spPr>
          <a:xfrm>
            <a:off x="0" y="469406"/>
            <a:ext cx="76615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ПЕРВОГО ЧТЕНИЯ ПРОЕКТА БЮДЖЕТА </a:t>
            </a:r>
          </a:p>
          <a:p>
            <a:pPr algn="ctr"/>
            <a:r>
              <a:rPr lang="ru-RU" sz="25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(ст. 64 Положения о бюджетном процессе)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5D210-0E58-EDC4-F4D8-7F6159115ED6}"/>
              </a:ext>
            </a:extLst>
          </p:cNvPr>
          <p:cNvSpPr txBox="1"/>
          <p:nvPr/>
        </p:nvSpPr>
        <p:spPr>
          <a:xfrm>
            <a:off x="692728" y="2430246"/>
            <a:ext cx="7931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общий объем доходов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B349B-6792-595A-F9FF-747896A3C547}"/>
              </a:ext>
            </a:extLst>
          </p:cNvPr>
          <p:cNvSpPr txBox="1"/>
          <p:nvPr/>
        </p:nvSpPr>
        <p:spPr>
          <a:xfrm>
            <a:off x="692728" y="3472311"/>
            <a:ext cx="84720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общий объем расходов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BA3D7-8554-34DC-A1F5-3FD4CB134E83}"/>
              </a:ext>
            </a:extLst>
          </p:cNvPr>
          <p:cNvSpPr txBox="1"/>
          <p:nvPr/>
        </p:nvSpPr>
        <p:spPr>
          <a:xfrm>
            <a:off x="692728" y="4390502"/>
            <a:ext cx="61098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EE143-666E-DDE2-CFDB-06792097954E}"/>
              </a:ext>
            </a:extLst>
          </p:cNvPr>
          <p:cNvSpPr txBox="1"/>
          <p:nvPr/>
        </p:nvSpPr>
        <p:spPr>
          <a:xfrm>
            <a:off x="692728" y="5251797"/>
            <a:ext cx="110092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публичных слушаний по проекту и утверждение перечня информации, необходимой для опубликования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2DDE40-0DEA-D2FB-C526-9C8228CC8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34" y="2311092"/>
            <a:ext cx="4555748" cy="25564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38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7A54A-6C4B-5AA1-0CF9-EF51D847AABA}"/>
              </a:ext>
            </a:extLst>
          </p:cNvPr>
          <p:cNvSpPr txBox="1"/>
          <p:nvPr/>
        </p:nvSpPr>
        <p:spPr>
          <a:xfrm>
            <a:off x="644236" y="361685"/>
            <a:ext cx="67817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ОСНОВНЫЕ ПАРАМЕТРЫ БЮДЖЕТА НА 2024-2026 гг.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03F3D0E-94C0-E071-C854-7DF99207B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428409"/>
              </p:ext>
            </p:extLst>
          </p:nvPr>
        </p:nvGraphicFramePr>
        <p:xfrm>
          <a:off x="1191491" y="1620098"/>
          <a:ext cx="980901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0B28C3-73A2-1281-5B4F-9F2E879C3BAF}"/>
              </a:ext>
            </a:extLst>
          </p:cNvPr>
          <p:cNvSpPr txBox="1"/>
          <p:nvPr/>
        </p:nvSpPr>
        <p:spPr>
          <a:xfrm>
            <a:off x="1230446" y="2063170"/>
            <a:ext cx="22939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endParaRPr lang="ru-RU" sz="1400" b="1" dirty="0">
              <a:solidFill>
                <a:srgbClr val="0140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  <a:p>
            <a:pPr algn="ctr"/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7DCB2-0730-505C-3149-3130379D562A}"/>
              </a:ext>
            </a:extLst>
          </p:cNvPr>
          <p:cNvSpPr txBox="1"/>
          <p:nvPr/>
        </p:nvSpPr>
        <p:spPr>
          <a:xfrm>
            <a:off x="1269402" y="3836528"/>
            <a:ext cx="2216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endParaRPr lang="ru-RU" sz="1400" b="1" dirty="0">
              <a:solidFill>
                <a:srgbClr val="0140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140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  <a:p>
            <a:pPr algn="ctr"/>
            <a:r>
              <a:rPr lang="ru-RU" sz="14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F2028-395E-18AF-2307-28109BB18854}"/>
              </a:ext>
            </a:extLst>
          </p:cNvPr>
          <p:cNvSpPr txBox="1"/>
          <p:nvPr/>
        </p:nvSpPr>
        <p:spPr>
          <a:xfrm>
            <a:off x="1444152" y="5690474"/>
            <a:ext cx="186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+/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99A1D-848C-B4D7-18C8-ABEB276B31F0}"/>
              </a:ext>
            </a:extLst>
          </p:cNvPr>
          <p:cNvSpPr txBox="1"/>
          <p:nvPr/>
        </p:nvSpPr>
        <p:spPr>
          <a:xfrm>
            <a:off x="3524432" y="5827157"/>
            <a:ext cx="7223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16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247,7</a:t>
            </a:r>
            <a:r>
              <a:rPr lang="ru-RU" sz="1600" b="1" dirty="0">
                <a:solidFill>
                  <a:srgbClr val="014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0                             0                                0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62898-3993-8C4F-0938-F344A66931B9}"/>
              </a:ext>
            </a:extLst>
          </p:cNvPr>
          <p:cNvSpPr txBox="1"/>
          <p:nvPr/>
        </p:nvSpPr>
        <p:spPr>
          <a:xfrm>
            <a:off x="3689873" y="2140772"/>
            <a:ext cx="686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32 035,5                        25 587,9                21 791,1                    19 481,1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F902A-0976-CF8B-8CEE-82B853524BD3}"/>
              </a:ext>
            </a:extLst>
          </p:cNvPr>
          <p:cNvSpPr txBox="1"/>
          <p:nvPr/>
        </p:nvSpPr>
        <p:spPr>
          <a:xfrm>
            <a:off x="3689873" y="2791319"/>
            <a:ext cx="7057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20 783,6                         13 143,0                  9 032,6                      6 249,1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B5C254-1397-682B-1E3F-B7DEBFB96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096000" y="2244120"/>
            <a:ext cx="191851" cy="1918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35AE75-B2C8-195B-58D9-0816F5DCF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278" y="2889784"/>
            <a:ext cx="193069" cy="1930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F1DA1F-97B1-5315-C7FB-E91C581F0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1685" y="2244121"/>
            <a:ext cx="196346" cy="1963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ACE279-AE2B-1B39-5B66-1950E0A46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173" y="2875965"/>
            <a:ext cx="187369" cy="1873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1D993D-1BB6-6245-0181-E4886A9B0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8582" y="2227245"/>
            <a:ext cx="201185" cy="1950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735431-01D1-67F3-8683-C5300680F3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8582" y="2875965"/>
            <a:ext cx="201185" cy="1950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A7E74B-EA9D-F179-1D37-6188AAE74145}"/>
              </a:ext>
            </a:extLst>
          </p:cNvPr>
          <p:cNvSpPr txBox="1"/>
          <p:nvPr/>
        </p:nvSpPr>
        <p:spPr>
          <a:xfrm>
            <a:off x="3689873" y="3851917"/>
            <a:ext cx="7146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36 283,2                         25 587,9                21 791,1                    19 481,1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BA1CC9-BE5E-20A1-2E10-E68927A0A88D}"/>
              </a:ext>
            </a:extLst>
          </p:cNvPr>
          <p:cNvSpPr txBox="1"/>
          <p:nvPr/>
        </p:nvSpPr>
        <p:spPr>
          <a:xfrm>
            <a:off x="3689872" y="4662290"/>
            <a:ext cx="686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0                                     0                      546,8                         999,8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A126F09-D93D-74C1-532A-1740252DA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355" y="3941006"/>
            <a:ext cx="188992" cy="1950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FD22B1-A66C-643C-FD9A-C46AD6BF57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5394" y="3944940"/>
            <a:ext cx="188992" cy="1950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1C50B3-4963-A5F9-0A39-EC4710C3D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722" y="3938378"/>
            <a:ext cx="188992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2765BC-FE11-F7DC-F425-19B1D9FC0CA9}"/>
              </a:ext>
            </a:extLst>
          </p:cNvPr>
          <p:cNvSpPr txBox="1"/>
          <p:nvPr/>
        </p:nvSpPr>
        <p:spPr>
          <a:xfrm>
            <a:off x="419547" y="543440"/>
            <a:ext cx="7239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/>
            <a:r>
              <a:rPr lang="ru-RU" sz="28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г. составляют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25 587,9 </a:t>
            </a:r>
            <a:r>
              <a:rPr lang="ru-RU" sz="28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6A11FCA-56CF-9E5B-D38C-C2CA6E003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250426"/>
              </p:ext>
            </p:extLst>
          </p:nvPr>
        </p:nvGraphicFramePr>
        <p:xfrm>
          <a:off x="623455" y="1948654"/>
          <a:ext cx="10875818" cy="335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833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314" y="277041"/>
            <a:ext cx="949673" cy="886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FECB9-39F6-5402-C5A4-A2E25667E28D}"/>
              </a:ext>
            </a:extLst>
          </p:cNvPr>
          <p:cNvSpPr txBox="1"/>
          <p:nvPr/>
        </p:nvSpPr>
        <p:spPr>
          <a:xfrm>
            <a:off x="457200" y="448505"/>
            <a:ext cx="65809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ДОХОДОВ БЮДЖЕТА на 2024 год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43B6A72-905E-08A7-1623-DB0F273FF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58298"/>
              </p:ext>
            </p:extLst>
          </p:nvPr>
        </p:nvGraphicFramePr>
        <p:xfrm>
          <a:off x="775855" y="1662103"/>
          <a:ext cx="9682856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764529-8A6D-5DAA-B6A7-B32339698BD1}"/>
              </a:ext>
            </a:extLst>
          </p:cNvPr>
          <p:cNvSpPr txBox="1"/>
          <p:nvPr/>
        </p:nvSpPr>
        <p:spPr>
          <a:xfrm>
            <a:off x="9239511" y="166210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4317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6454213-D1AA-DB78-F8E5-DC7713074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03291"/>
              </p:ext>
            </p:extLst>
          </p:nvPr>
        </p:nvGraphicFramePr>
        <p:xfrm>
          <a:off x="1524000" y="1732508"/>
          <a:ext cx="8506690" cy="425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D9421A-1C49-1210-DB49-1D8F7FFA96E5}"/>
              </a:ext>
            </a:extLst>
          </p:cNvPr>
          <p:cNvSpPr txBox="1"/>
          <p:nvPr/>
        </p:nvSpPr>
        <p:spPr>
          <a:xfrm>
            <a:off x="1905000" y="871678"/>
            <a:ext cx="61098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5813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3CB43-05C2-C77E-7632-EBED245F16E6}"/>
              </a:ext>
            </a:extLst>
          </p:cNvPr>
          <p:cNvSpPr txBox="1"/>
          <p:nvPr/>
        </p:nvSpPr>
        <p:spPr>
          <a:xfrm>
            <a:off x="251012" y="446331"/>
            <a:ext cx="76599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</a:p>
          <a:p>
            <a:pPr algn="ctr"/>
            <a:r>
              <a:rPr lang="ru-RU" sz="2500" b="1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 2024 год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FB37579-F4F5-2DDD-6423-BBD646D48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304690"/>
              </p:ext>
            </p:extLst>
          </p:nvPr>
        </p:nvGraphicFramePr>
        <p:xfrm>
          <a:off x="512618" y="1998453"/>
          <a:ext cx="10931237" cy="401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459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90ADEE-BBC0-4161-A1BF-CFFA4BC6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4068" y="3235014"/>
            <a:ext cx="3045666" cy="3665240"/>
          </a:xfrm>
          <a:custGeom>
            <a:avLst/>
            <a:gdLst>
              <a:gd name="connsiteX0" fmla="*/ 0 w 2295144"/>
              <a:gd name="connsiteY0" fmla="*/ 0 h 2770638"/>
              <a:gd name="connsiteX1" fmla="*/ 2295144 w 2295144"/>
              <a:gd name="connsiteY1" fmla="*/ 0 h 2770638"/>
              <a:gd name="connsiteX2" fmla="*/ 2295144 w 2295144"/>
              <a:gd name="connsiteY2" fmla="*/ 2770638 h 2770638"/>
              <a:gd name="connsiteX3" fmla="*/ 0 w 2295144"/>
              <a:gd name="connsiteY3" fmla="*/ 2770638 h 2770638"/>
              <a:gd name="connsiteX4" fmla="*/ 0 w 22951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2295144 w 3666744"/>
              <a:gd name="connsiteY2" fmla="*/ 2770638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0638"/>
              <a:gd name="connsiteX1" fmla="*/ 3666744 w 3666744"/>
              <a:gd name="connsiteY1" fmla="*/ 0 h 2770638"/>
              <a:gd name="connsiteX2" fmla="*/ 1389888 w 3666744"/>
              <a:gd name="connsiteY2" fmla="*/ 2706630 h 2770638"/>
              <a:gd name="connsiteX3" fmla="*/ 0 w 3666744"/>
              <a:gd name="connsiteY3" fmla="*/ 2770638 h 2770638"/>
              <a:gd name="connsiteX4" fmla="*/ 0 w 3666744"/>
              <a:gd name="connsiteY4" fmla="*/ 0 h 2770638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0 w 3666744"/>
              <a:gd name="connsiteY3" fmla="*/ 2770638 h 2779782"/>
              <a:gd name="connsiteX4" fmla="*/ 0 w 3666744"/>
              <a:gd name="connsiteY4" fmla="*/ 0 h 2779782"/>
              <a:gd name="connsiteX0" fmla="*/ 0 w 3666744"/>
              <a:gd name="connsiteY0" fmla="*/ 0 h 2779782"/>
              <a:gd name="connsiteX1" fmla="*/ 3666744 w 3666744"/>
              <a:gd name="connsiteY1" fmla="*/ 0 h 2779782"/>
              <a:gd name="connsiteX2" fmla="*/ 1353312 w 3666744"/>
              <a:gd name="connsiteY2" fmla="*/ 2779782 h 2779782"/>
              <a:gd name="connsiteX3" fmla="*/ 676656 w 3666744"/>
              <a:gd name="connsiteY3" fmla="*/ 2770638 h 2779782"/>
              <a:gd name="connsiteX4" fmla="*/ 0 w 3666744"/>
              <a:gd name="connsiteY4" fmla="*/ 0 h 2779782"/>
              <a:gd name="connsiteX0" fmla="*/ 2340864 w 2990088"/>
              <a:gd name="connsiteY0" fmla="*/ 0 h 2779782"/>
              <a:gd name="connsiteX1" fmla="*/ 2990088 w 2990088"/>
              <a:gd name="connsiteY1" fmla="*/ 0 h 2779782"/>
              <a:gd name="connsiteX2" fmla="*/ 676656 w 2990088"/>
              <a:gd name="connsiteY2" fmla="*/ 2779782 h 2779782"/>
              <a:gd name="connsiteX3" fmla="*/ 0 w 2990088"/>
              <a:gd name="connsiteY3" fmla="*/ 2770638 h 2779782"/>
              <a:gd name="connsiteX4" fmla="*/ 2340864 w 2990088"/>
              <a:gd name="connsiteY4" fmla="*/ 0 h 2779782"/>
              <a:gd name="connsiteX0" fmla="*/ 2997578 w 2997578"/>
              <a:gd name="connsiteY0" fmla="*/ 0 h 3561541"/>
              <a:gd name="connsiteX1" fmla="*/ 2990088 w 2997578"/>
              <a:gd name="connsiteY1" fmla="*/ 781759 h 3561541"/>
              <a:gd name="connsiteX2" fmla="*/ 676656 w 2997578"/>
              <a:gd name="connsiteY2" fmla="*/ 3561541 h 3561541"/>
              <a:gd name="connsiteX3" fmla="*/ 0 w 2997578"/>
              <a:gd name="connsiteY3" fmla="*/ 3552397 h 3561541"/>
              <a:gd name="connsiteX4" fmla="*/ 2997578 w 2997578"/>
              <a:gd name="connsiteY4" fmla="*/ 0 h 3561541"/>
              <a:gd name="connsiteX0" fmla="*/ 2997578 w 2997578"/>
              <a:gd name="connsiteY0" fmla="*/ 0 h 3552397"/>
              <a:gd name="connsiteX1" fmla="*/ 2990088 w 2997578"/>
              <a:gd name="connsiteY1" fmla="*/ 781759 h 3552397"/>
              <a:gd name="connsiteX2" fmla="*/ 2100586 w 2997578"/>
              <a:gd name="connsiteY2" fmla="*/ 1861618 h 3552397"/>
              <a:gd name="connsiteX3" fmla="*/ 0 w 2997578"/>
              <a:gd name="connsiteY3" fmla="*/ 3552397 h 3552397"/>
              <a:gd name="connsiteX4" fmla="*/ 2997578 w 2997578"/>
              <a:gd name="connsiteY4" fmla="*/ 0 h 3552397"/>
              <a:gd name="connsiteX0" fmla="*/ 1573648 w 1573648"/>
              <a:gd name="connsiteY0" fmla="*/ 0 h 1865401"/>
              <a:gd name="connsiteX1" fmla="*/ 1566158 w 1573648"/>
              <a:gd name="connsiteY1" fmla="*/ 781759 h 1865401"/>
              <a:gd name="connsiteX2" fmla="*/ 676656 w 1573648"/>
              <a:gd name="connsiteY2" fmla="*/ 1861618 h 1865401"/>
              <a:gd name="connsiteX3" fmla="*/ 0 w 1573648"/>
              <a:gd name="connsiteY3" fmla="*/ 1865401 h 1865401"/>
              <a:gd name="connsiteX4" fmla="*/ 1573648 w 1573648"/>
              <a:gd name="connsiteY4" fmla="*/ 0 h 18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48" h="1865401">
                <a:moveTo>
                  <a:pt x="1573648" y="0"/>
                </a:moveTo>
                <a:cubicBezTo>
                  <a:pt x="1571151" y="260586"/>
                  <a:pt x="1568655" y="521173"/>
                  <a:pt x="1566158" y="781759"/>
                </a:cubicBezTo>
                <a:lnTo>
                  <a:pt x="676656" y="1861618"/>
                </a:lnTo>
                <a:lnTo>
                  <a:pt x="0" y="1865401"/>
                </a:lnTo>
                <a:lnTo>
                  <a:pt x="157364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араллелограмм 15">
            <a:extLst>
              <a:ext uri="{FF2B5EF4-FFF2-40B4-BE49-F238E27FC236}">
                <a16:creationId xmlns:a16="http://schemas.microsoft.com/office/drawing/2014/main" id="{8ADC8153-1F7D-47D6-B96D-45A86AC07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37561" y="0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01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3FA57D-795C-20F2-C0FE-949FF2B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750" y="277040"/>
            <a:ext cx="1104238" cy="103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781D1-ADEF-2C6A-019A-994E519B65E8}"/>
              </a:ext>
            </a:extLst>
          </p:cNvPr>
          <p:cNvSpPr txBox="1"/>
          <p:nvPr/>
        </p:nvSpPr>
        <p:spPr>
          <a:xfrm>
            <a:off x="152400" y="446331"/>
            <a:ext cx="81187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В РАМКАХ</a:t>
            </a:r>
          </a:p>
          <a:p>
            <a:pPr algn="ctr"/>
            <a:r>
              <a:rPr lang="ru-RU" sz="2500" b="1" dirty="0">
                <a:solidFill>
                  <a:srgbClr val="014B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ПРОГРАММ 2024 год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5E54AF4-E607-8FB3-327C-ABC4E9934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483381"/>
              </p:ext>
            </p:extLst>
          </p:nvPr>
        </p:nvGraphicFramePr>
        <p:xfrm>
          <a:off x="1219200" y="1995055"/>
          <a:ext cx="8898706" cy="377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0666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9220B3-790D-4FDF-A046-BB08A9FCEE9A}">
  <ds:schemaRefs>
    <ds:schemaRef ds:uri="http://purl.org/dc/terms/"/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C7978F-257A-4BE0-A03A-F72747BCF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57EF8E-3088-4B8D-AE89-9AA6B62E9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709</Words>
  <Application>Microsoft Office PowerPoint</Application>
  <PresentationFormat>Широкоэкранный</PresentationFormat>
  <Paragraphs>150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Gill Sans SemiBold</vt:lpstr>
      <vt:lpstr>Times New Roman</vt:lpstr>
      <vt:lpstr>Wingdings</vt:lpstr>
      <vt:lpstr>Тема Office</vt:lpstr>
      <vt:lpstr>ПРОЕКТ БЮДЖЕТА муниципального образования Иссадское сельское поселение Волховского муниципального района Ленинградской области на 2024-2026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2019-06-16T18:33:06Z</dcterms:created>
  <dcterms:modified xsi:type="dcterms:W3CDTF">2023-11-20T12:26:32Z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2019-09-17T00:22:56.7659324Z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6013971f-27a3-458d-bf5e-621050f896fd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