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59" r:id="rId6"/>
    <p:sldId id="270" r:id="rId7"/>
    <p:sldId id="271" r:id="rId8"/>
    <p:sldId id="275" r:id="rId9"/>
    <p:sldId id="274" r:id="rId10"/>
    <p:sldId id="273" r:id="rId11"/>
    <p:sldId id="281" r:id="rId12"/>
    <p:sldId id="272" r:id="rId13"/>
    <p:sldId id="280" r:id="rId14"/>
    <p:sldId id="282" r:id="rId15"/>
    <p:sldId id="283" r:id="rId16"/>
    <p:sldId id="284" r:id="rId17"/>
    <p:sldId id="285" r:id="rId18"/>
    <p:sldId id="286" r:id="rId19"/>
    <p:sldId id="264" r:id="rId2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597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B79"/>
    <a:srgbClr val="014067"/>
    <a:srgbClr val="01456F"/>
    <a:srgbClr val="014E7D"/>
    <a:srgbClr val="F2F2F2"/>
    <a:srgbClr val="3F3F3F"/>
    <a:srgbClr val="013657"/>
    <a:srgbClr val="0937C9"/>
    <a:srgbClr val="002774"/>
    <a:srgbClr val="929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53" autoAdjust="0"/>
    <p:restoredTop sz="95249" autoAdjust="0"/>
  </p:normalViewPr>
  <p:slideViewPr>
    <p:cSldViewPr snapToGrid="0" showGuides="1">
      <p:cViewPr varScale="1">
        <p:scale>
          <a:sx n="89" d="100"/>
          <a:sy n="89" d="100"/>
        </p:scale>
        <p:origin x="108" y="114"/>
      </p:cViewPr>
      <p:guideLst>
        <p:guide pos="3840"/>
        <p:guide pos="597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тыс.</a:t>
            </a:r>
            <a:r>
              <a:rPr lang="ru-RU" b="1" baseline="0" dirty="0"/>
              <a:t> рублей</a:t>
            </a:r>
            <a:endParaRPr lang="ru-RU" b="1" dirty="0"/>
          </a:p>
        </c:rich>
      </c:tx>
      <c:layout>
        <c:manualLayout>
          <c:xMode val="edge"/>
          <c:yMode val="edge"/>
          <c:x val="0.8599035039165227"/>
          <c:y val="4.83223779652625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5B9BD5">
                <a:lumMod val="60000"/>
                <a:lumOff val="40000"/>
              </a:srgbClr>
            </a:solidFill>
            <a:ln>
              <a:noFill/>
            </a:ln>
            <a:effectLst>
              <a:innerShdw blurRad="228600" dist="50800" dir="16200000">
                <a:prstClr val="black">
                  <a:alpha val="50000"/>
                </a:prstClr>
              </a:innerShdw>
              <a:softEdge rad="0"/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14851,5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CA0-4B64-9D6F-CC9F1D533FC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AD250A6-3048-4007-8AB7-64B58C267925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CA0-4B64-9D6F-CC9F1D533FC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675FE09-BB6C-497A-8902-AAF62C942546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CA0-4B64-9D6F-CC9F1D533F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Лист1!$A$1:$E$1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Лист1!$A$2:$E$2</c:f>
              <c:numCache>
                <c:formatCode>General</c:formatCode>
                <c:ptCount val="5"/>
                <c:pt idx="0">
                  <c:v>17764.099999999999</c:v>
                </c:pt>
                <c:pt idx="1">
                  <c:v>16457</c:v>
                </c:pt>
                <c:pt idx="2" formatCode="#,##0.00">
                  <c:v>20516</c:v>
                </c:pt>
                <c:pt idx="3">
                  <c:v>19543</c:v>
                </c:pt>
                <c:pt idx="4">
                  <c:v>25587.9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A0-4B64-9D6F-CC9F1D533F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33"/>
        <c:axId val="442884008"/>
        <c:axId val="442887616"/>
      </c:barChart>
      <c:catAx>
        <c:axId val="442884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2887616"/>
        <c:crosses val="autoZero"/>
        <c:auto val="1"/>
        <c:lblAlgn val="ctr"/>
        <c:lblOffset val="100"/>
        <c:noMultiLvlLbl val="0"/>
      </c:catAx>
      <c:valAx>
        <c:axId val="4428876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42884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1424823452771166E-2"/>
          <c:y val="9.1485481310883562E-2"/>
          <c:w val="0.84227557413718668"/>
          <c:h val="0.81702903737823285"/>
        </c:manualLayout>
      </c:layout>
      <c:pie3DChart>
        <c:varyColors val="1"/>
        <c:ser>
          <c:idx val="0"/>
          <c:order val="0"/>
          <c:spPr>
            <a:effectLst>
              <a:innerShdw blurRad="177800" dist="254000" dir="81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D280-4FF2-A754-EBC4702F4AA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D280-4FF2-A754-EBC4702F4AA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D280-4FF2-A754-EBC4702F4AA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D280-4FF2-A754-EBC4702F4AA7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D280-4FF2-A754-EBC4702F4AA7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D280-4FF2-A754-EBC4702F4AA7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D-D280-4FF2-A754-EBC4702F4AA7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F-D280-4FF2-A754-EBC4702F4AA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2</a:t>
                    </a:r>
                    <a:r>
                      <a:rPr lang="en-US" baseline="0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 636,6</a:t>
                    </a:r>
                    <a:endParaRPr lang="en-US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280-4FF2-A754-EBC4702F4AA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2 500,9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280-4FF2-A754-EBC4702F4AA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1 758,0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1322641920032"/>
                      <c:h val="0.1172728310147002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D280-4FF2-A754-EBC4702F4AA7}"/>
                </c:ext>
              </c:extLst>
            </c:dLbl>
            <c:dLbl>
              <c:idx val="3"/>
              <c:layout>
                <c:manualLayout>
                  <c:x val="7.4423321217220728E-2"/>
                  <c:y val="-5.340906497359766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4 934,0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280-4FF2-A754-EBC4702F4AA7}"/>
                </c:ext>
              </c:extLst>
            </c:dLbl>
            <c:dLbl>
              <c:idx val="4"/>
              <c:layout>
                <c:manualLayout>
                  <c:x val="8.0341880341880348E-2"/>
                  <c:y val="1.05401844532278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1,1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D280-4FF2-A754-EBC4702F4AA7}"/>
                </c:ext>
              </c:extLst>
            </c:dLbl>
            <c:dLbl>
              <c:idx val="5"/>
              <c:layout>
                <c:manualLayout>
                  <c:x val="-1.7010422417955053E-2"/>
                  <c:y val="-1.054018445322793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354,7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280-4FF2-A754-EBC4702F4AA7}"/>
                </c:ext>
              </c:extLst>
            </c:dLbl>
            <c:dLbl>
              <c:idx val="6"/>
              <c:layout>
                <c:manualLayout>
                  <c:x val="-9.370484040115358E-2"/>
                  <c:y val="-1.024016266741360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268,6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D280-4FF2-A754-EBC4702F4AA7}"/>
                </c:ext>
              </c:extLst>
            </c:dLbl>
            <c:dLbl>
              <c:idx val="7"/>
              <c:layout>
                <c:manualLayout>
                  <c:x val="-2.4403440472521742E-2"/>
                  <c:y val="-0.11791540879524447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13143,0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D280-4FF2-A754-EBC4702F4A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ДОХОДЫ!$A$1:$A$8</c:f>
              <c:strCache>
                <c:ptCount val="8"/>
                <c:pt idx="0">
                  <c:v>НДФЛ</c:v>
                </c:pt>
                <c:pt idx="1">
                  <c:v>Акцизы</c:v>
                </c:pt>
                <c:pt idx="2">
                  <c:v>Налог на имущество</c:v>
                </c:pt>
                <c:pt idx="3">
                  <c:v>Земельный налог</c:v>
                </c:pt>
                <c:pt idx="4">
                  <c:v>Госпошлина</c:v>
                </c:pt>
                <c:pt idx="5">
                  <c:v>Арендная плата</c:v>
                </c:pt>
                <c:pt idx="6">
                  <c:v>Платежи за найм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ДОХОДЫ!$B$1:$B$8</c:f>
              <c:numCache>
                <c:formatCode>0.0</c:formatCode>
                <c:ptCount val="8"/>
                <c:pt idx="0">
                  <c:v>2636.6</c:v>
                </c:pt>
                <c:pt idx="1">
                  <c:v>2500.9</c:v>
                </c:pt>
                <c:pt idx="2">
                  <c:v>1749</c:v>
                </c:pt>
                <c:pt idx="3">
                  <c:v>4394</c:v>
                </c:pt>
                <c:pt idx="4">
                  <c:v>1.1000000000000001</c:v>
                </c:pt>
                <c:pt idx="5">
                  <c:v>354.7</c:v>
                </c:pt>
                <c:pt idx="6">
                  <c:v>268.60000000000002</c:v>
                </c:pt>
                <c:pt idx="7">
                  <c:v>13143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280-4FF2-A754-EBC4702F4AA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3952196947603768E-2"/>
          <c:y val="5.516212084505534E-2"/>
          <c:w val="0.95518208361284374"/>
          <c:h val="0.713343067595711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ДОХОДЫ!$A$13</c:f>
              <c:strCache>
                <c:ptCount val="1"/>
                <c:pt idx="0">
                  <c:v>НДФЛ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ДОХОДЫ!$B$12:$F$12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ДОХОДЫ!$B$13:$F$13</c:f>
              <c:numCache>
                <c:formatCode>0.0</c:formatCode>
                <c:ptCount val="3"/>
                <c:pt idx="0">
                  <c:v>2636.6</c:v>
                </c:pt>
                <c:pt idx="1">
                  <c:v>2821.1</c:v>
                </c:pt>
                <c:pt idx="2">
                  <c:v>3018.7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A3-4AC8-AB98-D7CA0A3FD66E}"/>
            </c:ext>
          </c:extLst>
        </c:ser>
        <c:ser>
          <c:idx val="1"/>
          <c:order val="1"/>
          <c:tx>
            <c:strRef>
              <c:f>ДОХОДЫ!$A$14</c:f>
              <c:strCache>
                <c:ptCount val="1"/>
                <c:pt idx="0">
                  <c:v>Акцизы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ДОХОДЫ!$B$12:$F$12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ДОХОДЫ!$B$14:$F$14</c:f>
              <c:numCache>
                <c:formatCode>0.0</c:formatCode>
                <c:ptCount val="3"/>
                <c:pt idx="0">
                  <c:v>2500.9</c:v>
                </c:pt>
                <c:pt idx="1">
                  <c:v>2606</c:v>
                </c:pt>
                <c:pt idx="2">
                  <c:v>2728.4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A3-4AC8-AB98-D7CA0A3FD66E}"/>
            </c:ext>
          </c:extLst>
        </c:ser>
        <c:ser>
          <c:idx val="2"/>
          <c:order val="2"/>
          <c:tx>
            <c:strRef>
              <c:f>ДОХОДЫ!$A$15</c:f>
              <c:strCache>
                <c:ptCount val="1"/>
                <c:pt idx="0">
                  <c:v>Налог на имущество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ДОХОДЫ!$B$12:$F$12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ДОХОДЫ!$B$15:$F$15</c:f>
              <c:numCache>
                <c:formatCode>0.0</c:formatCode>
                <c:ptCount val="3"/>
                <c:pt idx="0">
                  <c:v>1749</c:v>
                </c:pt>
                <c:pt idx="1">
                  <c:v>1758</c:v>
                </c:pt>
                <c:pt idx="2">
                  <c:v>1767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0A3-4AC8-AB98-D7CA0A3FD66E}"/>
            </c:ext>
          </c:extLst>
        </c:ser>
        <c:ser>
          <c:idx val="3"/>
          <c:order val="3"/>
          <c:tx>
            <c:strRef>
              <c:f>ДОХОДЫ!$A$16</c:f>
              <c:strCache>
                <c:ptCount val="1"/>
                <c:pt idx="0">
                  <c:v>Земельный налог</c:v>
                </c:pt>
              </c:strCache>
            </c:strRef>
          </c:tx>
          <c:spPr>
            <a:solidFill>
              <a:srgbClr val="4472C4">
                <a:lumMod val="60000"/>
                <a:lumOff val="40000"/>
              </a:srgb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ДОХОДЫ!$B$12:$F$12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ДОХОДЫ!$B$16:$F$16</c:f>
              <c:numCache>
                <c:formatCode>0.0</c:formatCode>
                <c:ptCount val="3"/>
                <c:pt idx="0">
                  <c:v>4934</c:v>
                </c:pt>
                <c:pt idx="1">
                  <c:v>4949</c:v>
                </c:pt>
                <c:pt idx="2">
                  <c:v>4966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0A3-4AC8-AB98-D7CA0A3FD66E}"/>
            </c:ext>
          </c:extLst>
        </c:ser>
        <c:ser>
          <c:idx val="4"/>
          <c:order val="4"/>
          <c:tx>
            <c:strRef>
              <c:f>ДОХОДЫ!$A$17</c:f>
              <c:strCache>
                <c:ptCount val="1"/>
                <c:pt idx="0">
                  <c:v>Госпошлина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ДОХОДЫ!$B$12:$F$12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ДОХОДЫ!$B$17:$F$17</c:f>
            </c:numRef>
          </c:val>
          <c:extLst>
            <c:ext xmlns:c16="http://schemas.microsoft.com/office/drawing/2014/chart" uri="{C3380CC4-5D6E-409C-BE32-E72D297353CC}">
              <c16:uniqueId val="{0000000B-B0A3-4AC8-AB98-D7CA0A3FD6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63"/>
        <c:axId val="660595432"/>
        <c:axId val="660594120"/>
      </c:barChart>
      <c:catAx>
        <c:axId val="660595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0594120"/>
        <c:crosses val="autoZero"/>
        <c:auto val="1"/>
        <c:lblAlgn val="ctr"/>
        <c:lblOffset val="100"/>
        <c:noMultiLvlLbl val="0"/>
      </c:catAx>
      <c:valAx>
        <c:axId val="6605941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66059543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>
          <a:innerShdw blurRad="63500" dist="50800" dir="16200000">
            <a:prstClr val="black">
              <a:alpha val="50000"/>
            </a:prstClr>
          </a:innerShdw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>
      <a:innerShdw blurRad="63500" dist="50800" dir="18900000">
        <a:prstClr val="black">
          <a:alpha val="50000"/>
        </a:prstClr>
      </a:innerShdw>
    </a:effectLst>
    <a:scene3d>
      <a:camera prst="orthographicFront"/>
      <a:lightRig rig="threePt" dir="t"/>
    </a:scene3d>
    <a:sp3d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8271361255933706"/>
          <c:y val="3.9320822162645222E-2"/>
          <c:w val="0.61578993202140031"/>
          <c:h val="0.921358355674709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расходы!$B$1</c:f>
              <c:strCache>
                <c:ptCount val="1"/>
                <c:pt idx="0">
                  <c:v>ОЦЕНКА 2021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расходы!$A$2:$A$9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</c:strCache>
            </c:strRef>
          </c:cat>
          <c:val>
            <c:numRef>
              <c:f>расходы!$B$2:$B$9</c:f>
            </c:numRef>
          </c:val>
          <c:extLst>
            <c:ext xmlns:c16="http://schemas.microsoft.com/office/drawing/2014/chart" uri="{C3380CC4-5D6E-409C-BE32-E72D297353CC}">
              <c16:uniqueId val="{00000000-1457-44C6-A2D0-ADA80F4E47F7}"/>
            </c:ext>
          </c:extLst>
        </c:ser>
        <c:ser>
          <c:idx val="1"/>
          <c:order val="1"/>
          <c:tx>
            <c:strRef>
              <c:f>расходы!$C$1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0.11370064616168515"/>
                  <c:y val="-8.320008449541631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fld id="{964EE50E-BA93-4A44-965C-F79F242508A7}" type="VALUE">
                      <a:rPr lang="en-US" sz="1600" smtClean="0"/>
                      <a:pPr>
                        <a:defRPr sz="1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defRPr>
                      </a:pPr>
                      <a:t>[ЗНАЧЕНИЕ]</a:t>
                    </a:fld>
                    <a:r>
                      <a:rPr lang="en-US" sz="1600" dirty="0"/>
                      <a:t>    </a:t>
                    </a:r>
                    <a:r>
                      <a:rPr lang="en-US" sz="1600" dirty="0">
                        <a:solidFill>
                          <a:srgbClr val="00B050"/>
                        </a:solidFill>
                      </a:rPr>
                      <a:t>36,7%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507985766983347"/>
                      <c:h val="9.202900843185526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457-44C6-A2D0-ADA80F4E47F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83CE485-D9B2-4D1C-8A50-EE49DE03D670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0,6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457-44C6-A2D0-ADA80F4E47F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4A12E2B-BACF-4E76-BD35-D003081CD7E6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1,1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457-44C6-A2D0-ADA80F4E47F7}"/>
                </c:ext>
              </c:extLst>
            </c:dLbl>
            <c:dLbl>
              <c:idx val="3"/>
              <c:layout>
                <c:manualLayout>
                  <c:x val="-9.578068861931453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457-44C6-A2D0-ADA80F4E47F7}"/>
                </c:ext>
              </c:extLst>
            </c:dLbl>
            <c:dLbl>
              <c:idx val="4"/>
              <c:layout>
                <c:manualLayout>
                  <c:x val="-0.1227190072934967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457-44C6-A2D0-ADA80F4E47F7}"/>
                </c:ext>
              </c:extLst>
            </c:dLbl>
            <c:dLbl>
              <c:idx val="5"/>
              <c:layout>
                <c:manualLayout>
                  <c:x val="-0.1182292875144665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457-44C6-A2D0-ADA80F4E47F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76C0231-C6C8-4481-9E93-533B6C5162A7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2,8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457-44C6-A2D0-ADA80F4E47F7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417951D-0FB7-42C8-A6F9-421659EEA8B7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0,7%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1457-44C6-A2D0-ADA80F4E47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расходы!$A$2:$A$9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</c:strCache>
            </c:strRef>
          </c:cat>
          <c:val>
            <c:numRef>
              <c:f>расходы!$C$2:$C$9</c:f>
              <c:numCache>
                <c:formatCode>0.0</c:formatCode>
                <c:ptCount val="8"/>
                <c:pt idx="0">
                  <c:v>9397.2000000000007</c:v>
                </c:pt>
                <c:pt idx="1">
                  <c:v>168.6</c:v>
                </c:pt>
                <c:pt idx="2">
                  <c:v>281.5</c:v>
                </c:pt>
                <c:pt idx="3">
                  <c:v>2755.9</c:v>
                </c:pt>
                <c:pt idx="4">
                  <c:v>8350.5</c:v>
                </c:pt>
                <c:pt idx="5">
                  <c:v>3730.6</c:v>
                </c:pt>
                <c:pt idx="6">
                  <c:v>711</c:v>
                </c:pt>
                <c:pt idx="7">
                  <c:v>192.6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457-44C6-A2D0-ADA80F4E47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-70"/>
        <c:axId val="517037496"/>
        <c:axId val="517040120"/>
      </c:barChart>
      <c:catAx>
        <c:axId val="517037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7040120"/>
        <c:crosses val="autoZero"/>
        <c:auto val="1"/>
        <c:lblAlgn val="ctr"/>
        <c:lblOffset val="100"/>
        <c:noMultiLvlLbl val="0"/>
      </c:catAx>
      <c:valAx>
        <c:axId val="51704012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517037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206160727235298"/>
          <c:y val="4.4783707834552253E-2"/>
          <c:w val="0.53149147800375218"/>
          <c:h val="0.9104325843308954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306-46A6-A3E0-B3BC093AE18B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306-46A6-A3E0-B3BC093AE18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57,6%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306-46A6-A3E0-B3BC093AE18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42,4%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306-46A6-A3E0-B3BC093AE18B}"/>
                </c:ext>
              </c:extLst>
            </c:dLbl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расходы!$A$27:$C$27</c:f>
              <c:strCache>
                <c:ptCount val="2"/>
                <c:pt idx="0">
                  <c:v>ПРОГРАММНЫЕ</c:v>
                </c:pt>
                <c:pt idx="1">
                  <c:v>НЕПРОГРАММНЫЕ</c:v>
                </c:pt>
              </c:strCache>
            </c:strRef>
          </c:cat>
          <c:val>
            <c:numRef>
              <c:f>расходы!$A$28:$C$28</c:f>
              <c:numCache>
                <c:formatCode>General</c:formatCode>
                <c:ptCount val="2"/>
                <c:pt idx="0">
                  <c:v>14749.6</c:v>
                </c:pt>
                <c:pt idx="1">
                  <c:v>10838.3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06-46A6-A3E0-B3BC093AE18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039436520321044"/>
          <c:y val="0.42638000819378363"/>
          <c:w val="0.37534535920166373"/>
          <c:h val="0.1472399836124327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32ECA5-3C04-449E-91BB-012DCA91D57A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D87C70-CB56-4442-918C-2D6E2B652954}">
      <dgm:prSet phldrT="[Текст]" custT="1"/>
      <dgm:spPr>
        <a:solidFill>
          <a:schemeClr val="tx2">
            <a:lumMod val="90000"/>
          </a:schemeClr>
        </a:solidFill>
      </dgm:spPr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400" dirty="0"/>
            <a:t>                 </a:t>
          </a:r>
          <a:r>
            <a:rPr lang="ru-RU" sz="1800" b="1" u="sng" dirty="0">
              <a:solidFill>
                <a:srgbClr val="01406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ОЦЕНКА 2023г.           2024г.                2025г.                     2026г.</a:t>
          </a:r>
        </a:p>
      </dgm:t>
    </dgm:pt>
    <dgm:pt modelId="{19AB979C-F13D-441D-BAD7-EFECECDCF580}" type="parTrans" cxnId="{74C2B76F-50C4-41FF-96A6-4AFDD7DE300F}">
      <dgm:prSet/>
      <dgm:spPr/>
      <dgm:t>
        <a:bodyPr/>
        <a:lstStyle/>
        <a:p>
          <a:endParaRPr lang="ru-RU"/>
        </a:p>
      </dgm:t>
    </dgm:pt>
    <dgm:pt modelId="{3BFA6899-516A-46A6-9513-30B0E34FC26A}" type="sibTrans" cxnId="{74C2B76F-50C4-41FF-96A6-4AFDD7DE300F}">
      <dgm:prSet/>
      <dgm:spPr/>
      <dgm:t>
        <a:bodyPr/>
        <a:lstStyle/>
        <a:p>
          <a:endParaRPr lang="ru-RU"/>
        </a:p>
      </dgm:t>
    </dgm:pt>
    <dgm:pt modelId="{E859B84F-ACA7-4B8D-A0F9-A336A1AD13EA}">
      <dgm:prSet phldrT="[Текст]" custT="1"/>
      <dgm:spPr>
        <a:solidFill>
          <a:schemeClr val="tx2">
            <a:lumMod val="90000"/>
          </a:schemeClr>
        </a:solidFill>
      </dgm:spPr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48F4A5B7-1A81-41E5-88FE-12D7579B4108}" type="parTrans" cxnId="{042C9237-CB30-45D3-A64C-B3C8B3D010A3}">
      <dgm:prSet/>
      <dgm:spPr/>
      <dgm:t>
        <a:bodyPr/>
        <a:lstStyle/>
        <a:p>
          <a:endParaRPr lang="ru-RU"/>
        </a:p>
      </dgm:t>
    </dgm:pt>
    <dgm:pt modelId="{1A10449D-F056-429A-99BB-A6A7466519A4}" type="sibTrans" cxnId="{042C9237-CB30-45D3-A64C-B3C8B3D010A3}">
      <dgm:prSet/>
      <dgm:spPr/>
      <dgm:t>
        <a:bodyPr/>
        <a:lstStyle/>
        <a:p>
          <a:endParaRPr lang="ru-RU"/>
        </a:p>
      </dgm:t>
    </dgm:pt>
    <dgm:pt modelId="{EF100C11-297B-4C11-82DE-A270F2B76056}">
      <dgm:prSet phldrT="[Текст]" custT="1"/>
      <dgm:spPr>
        <a:solidFill>
          <a:schemeClr val="tx2">
            <a:lumMod val="90000"/>
          </a:schemeClr>
        </a:solidFill>
      </dgm:spPr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227AADDB-3669-4A0F-9666-64DF08251CE1}" type="parTrans" cxnId="{5962EF47-AFB4-4ED0-A812-0753E31E298B}">
      <dgm:prSet/>
      <dgm:spPr/>
      <dgm:t>
        <a:bodyPr/>
        <a:lstStyle/>
        <a:p>
          <a:endParaRPr lang="ru-RU"/>
        </a:p>
      </dgm:t>
    </dgm:pt>
    <dgm:pt modelId="{18CFF569-0580-40A1-B91D-C84B014EA958}" type="sibTrans" cxnId="{5962EF47-AFB4-4ED0-A812-0753E31E298B}">
      <dgm:prSet/>
      <dgm:spPr/>
      <dgm:t>
        <a:bodyPr/>
        <a:lstStyle/>
        <a:p>
          <a:endParaRPr lang="ru-RU"/>
        </a:p>
      </dgm:t>
    </dgm:pt>
    <dgm:pt modelId="{0137A84D-5A46-485B-BEEC-8575AABAF231}">
      <dgm:prSet phldrT="[Текст]" custT="1"/>
      <dgm:spPr>
        <a:solidFill>
          <a:schemeClr val="tx2">
            <a:lumMod val="90000"/>
          </a:schemeClr>
        </a:solidFill>
      </dgm:spPr>
      <dgm:t>
        <a:bodyPr/>
        <a:lstStyle/>
        <a:p>
          <a:endParaRPr lang="ru-RU" sz="1800" b="1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268043-4D17-437D-8FA3-3BA67EA15766}" type="parTrans" cxnId="{0E86D75D-29F1-4469-BA1A-6E022DF58E96}">
      <dgm:prSet/>
      <dgm:spPr/>
      <dgm:t>
        <a:bodyPr/>
        <a:lstStyle/>
        <a:p>
          <a:endParaRPr lang="ru-RU"/>
        </a:p>
      </dgm:t>
    </dgm:pt>
    <dgm:pt modelId="{E81DD42A-84B1-4A97-A428-C00766A512E3}" type="sibTrans" cxnId="{0E86D75D-29F1-4469-BA1A-6E022DF58E96}">
      <dgm:prSet/>
      <dgm:spPr/>
      <dgm:t>
        <a:bodyPr/>
        <a:lstStyle/>
        <a:p>
          <a:endParaRPr lang="ru-RU"/>
        </a:p>
      </dgm:t>
    </dgm:pt>
    <dgm:pt modelId="{0271B770-5F88-48E1-A5F6-27CD6B1E9A41}" type="pres">
      <dgm:prSet presAssocID="{9C32ECA5-3C04-449E-91BB-012DCA91D57A}" presName="linear" presStyleCnt="0">
        <dgm:presLayoutVars>
          <dgm:dir/>
          <dgm:resizeHandles val="exact"/>
        </dgm:presLayoutVars>
      </dgm:prSet>
      <dgm:spPr/>
    </dgm:pt>
    <dgm:pt modelId="{04C2B803-100F-4D09-91C7-748ADD7AB2A5}" type="pres">
      <dgm:prSet presAssocID="{B8D87C70-CB56-4442-918C-2D6E2B652954}" presName="comp" presStyleCnt="0"/>
      <dgm:spPr/>
    </dgm:pt>
    <dgm:pt modelId="{CE4DE092-E6C6-4C09-81FA-8AF5041BF5FC}" type="pres">
      <dgm:prSet presAssocID="{B8D87C70-CB56-4442-918C-2D6E2B652954}" presName="box" presStyleLbl="node1" presStyleIdx="0" presStyleCnt="3" custLinFactNeighborX="-2634" custLinFactNeighborY="-21719"/>
      <dgm:spPr/>
    </dgm:pt>
    <dgm:pt modelId="{C9420731-A642-4EC6-8086-A15C5E4AB262}" type="pres">
      <dgm:prSet presAssocID="{B8D87C70-CB56-4442-918C-2D6E2B652954}" presName="img" presStyleLbl="fgImgPlace1" presStyleIdx="0" presStyleCnt="3" custLinFactNeighborX="-674" custLinFactNeighborY="-135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Линейчатая диаграмма с тенденцией к повышению"/>
        </a:ext>
      </dgm:extLst>
    </dgm:pt>
    <dgm:pt modelId="{49874C25-BA45-43DD-8F68-BA36B6A7F992}" type="pres">
      <dgm:prSet presAssocID="{B8D87C70-CB56-4442-918C-2D6E2B652954}" presName="text" presStyleLbl="node1" presStyleIdx="0" presStyleCnt="3">
        <dgm:presLayoutVars>
          <dgm:bulletEnabled val="1"/>
        </dgm:presLayoutVars>
      </dgm:prSet>
      <dgm:spPr/>
    </dgm:pt>
    <dgm:pt modelId="{DEAC5C23-5A89-4BD1-AAD3-D5268B83A201}" type="pres">
      <dgm:prSet presAssocID="{3BFA6899-516A-46A6-9513-30B0E34FC26A}" presName="spacer" presStyleCnt="0"/>
      <dgm:spPr/>
    </dgm:pt>
    <dgm:pt modelId="{0A7D9A54-0C4B-432B-A05B-F715ED3B6714}" type="pres">
      <dgm:prSet presAssocID="{E859B84F-ACA7-4B8D-A0F9-A336A1AD13EA}" presName="comp" presStyleCnt="0"/>
      <dgm:spPr/>
    </dgm:pt>
    <dgm:pt modelId="{33F6E9C5-F4B9-4796-B4B6-15F3659B37A4}" type="pres">
      <dgm:prSet presAssocID="{E859B84F-ACA7-4B8D-A0F9-A336A1AD13EA}" presName="box" presStyleLbl="node1" presStyleIdx="1" presStyleCnt="3" custScaleY="77440" custLinFactNeighborX="261" custLinFactNeighborY="396"/>
      <dgm:spPr/>
    </dgm:pt>
    <dgm:pt modelId="{90588780-37F4-46EA-9ECB-663E000E2597}" type="pres">
      <dgm:prSet presAssocID="{E859B84F-ACA7-4B8D-A0F9-A336A1AD13EA}" presName="img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Рубль"/>
        </a:ext>
      </dgm:extLst>
    </dgm:pt>
    <dgm:pt modelId="{221A543D-D9DA-4479-88BE-D3ADB7D79D53}" type="pres">
      <dgm:prSet presAssocID="{E859B84F-ACA7-4B8D-A0F9-A336A1AD13EA}" presName="text" presStyleLbl="node1" presStyleIdx="1" presStyleCnt="3">
        <dgm:presLayoutVars>
          <dgm:bulletEnabled val="1"/>
        </dgm:presLayoutVars>
      </dgm:prSet>
      <dgm:spPr/>
    </dgm:pt>
    <dgm:pt modelId="{B8EE2629-BE69-4E6B-859E-3EA40241E6E2}" type="pres">
      <dgm:prSet presAssocID="{1A10449D-F056-429A-99BB-A6A7466519A4}" presName="spacer" presStyleCnt="0"/>
      <dgm:spPr/>
    </dgm:pt>
    <dgm:pt modelId="{1EB8F639-8FBC-4B05-9A11-6B3F877CED69}" type="pres">
      <dgm:prSet presAssocID="{EF100C11-297B-4C11-82DE-A270F2B76056}" presName="comp" presStyleCnt="0"/>
      <dgm:spPr/>
    </dgm:pt>
    <dgm:pt modelId="{47FEE1D1-AE3C-4759-BAB7-BEFB7A544349}" type="pres">
      <dgm:prSet presAssocID="{EF100C11-297B-4C11-82DE-A270F2B76056}" presName="box" presStyleLbl="node1" presStyleIdx="2" presStyleCnt="3" custScaleY="57311"/>
      <dgm:spPr/>
    </dgm:pt>
    <dgm:pt modelId="{BDFD474A-1EF2-4457-B891-7628451EF503}" type="pres">
      <dgm:prSet presAssocID="{EF100C11-297B-4C11-82DE-A270F2B76056}" presName="img" presStyleLbl="fgImgPlace1" presStyleIdx="2" presStyleCnt="3" custScaleX="94984" custScaleY="5653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Портфель"/>
        </a:ext>
      </dgm:extLst>
    </dgm:pt>
    <dgm:pt modelId="{526B9B78-FC1B-4796-A4FD-6A3DCB9FD2F1}" type="pres">
      <dgm:prSet presAssocID="{EF100C11-297B-4C11-82DE-A270F2B76056}" presName="text" presStyleLbl="node1" presStyleIdx="2" presStyleCnt="3">
        <dgm:presLayoutVars>
          <dgm:bulletEnabled val="1"/>
        </dgm:presLayoutVars>
      </dgm:prSet>
      <dgm:spPr/>
    </dgm:pt>
  </dgm:ptLst>
  <dgm:cxnLst>
    <dgm:cxn modelId="{A2845802-6CA8-4730-8095-1A5D81D95045}" type="presOf" srcId="{EF100C11-297B-4C11-82DE-A270F2B76056}" destId="{526B9B78-FC1B-4796-A4FD-6A3DCB9FD2F1}" srcOrd="1" destOrd="0" presId="urn:microsoft.com/office/officeart/2005/8/layout/vList4"/>
    <dgm:cxn modelId="{C05AEA23-C51D-4EDB-8B59-ABE8F0224B73}" type="presOf" srcId="{0137A84D-5A46-485B-BEEC-8575AABAF231}" destId="{CE4DE092-E6C6-4C09-81FA-8AF5041BF5FC}" srcOrd="0" destOrd="1" presId="urn:microsoft.com/office/officeart/2005/8/layout/vList4"/>
    <dgm:cxn modelId="{042C9237-CB30-45D3-A64C-B3C8B3D010A3}" srcId="{9C32ECA5-3C04-449E-91BB-012DCA91D57A}" destId="{E859B84F-ACA7-4B8D-A0F9-A336A1AD13EA}" srcOrd="1" destOrd="0" parTransId="{48F4A5B7-1A81-41E5-88FE-12D7579B4108}" sibTransId="{1A10449D-F056-429A-99BB-A6A7466519A4}"/>
    <dgm:cxn modelId="{5823593B-5481-4518-B340-136674B2829D}" type="presOf" srcId="{B8D87C70-CB56-4442-918C-2D6E2B652954}" destId="{CE4DE092-E6C6-4C09-81FA-8AF5041BF5FC}" srcOrd="0" destOrd="0" presId="urn:microsoft.com/office/officeart/2005/8/layout/vList4"/>
    <dgm:cxn modelId="{0E86D75D-29F1-4469-BA1A-6E022DF58E96}" srcId="{B8D87C70-CB56-4442-918C-2D6E2B652954}" destId="{0137A84D-5A46-485B-BEEC-8575AABAF231}" srcOrd="0" destOrd="0" parTransId="{76268043-4D17-437D-8FA3-3BA67EA15766}" sibTransId="{E81DD42A-84B1-4A97-A428-C00766A512E3}"/>
    <dgm:cxn modelId="{9E565D64-E247-4D80-B0B7-E3B7B23153A0}" type="presOf" srcId="{E859B84F-ACA7-4B8D-A0F9-A336A1AD13EA}" destId="{221A543D-D9DA-4479-88BE-D3ADB7D79D53}" srcOrd="1" destOrd="0" presId="urn:microsoft.com/office/officeart/2005/8/layout/vList4"/>
    <dgm:cxn modelId="{5962EF47-AFB4-4ED0-A812-0753E31E298B}" srcId="{9C32ECA5-3C04-449E-91BB-012DCA91D57A}" destId="{EF100C11-297B-4C11-82DE-A270F2B76056}" srcOrd="2" destOrd="0" parTransId="{227AADDB-3669-4A0F-9666-64DF08251CE1}" sibTransId="{18CFF569-0580-40A1-B91D-C84B014EA958}"/>
    <dgm:cxn modelId="{74C2B76F-50C4-41FF-96A6-4AFDD7DE300F}" srcId="{9C32ECA5-3C04-449E-91BB-012DCA91D57A}" destId="{B8D87C70-CB56-4442-918C-2D6E2B652954}" srcOrd="0" destOrd="0" parTransId="{19AB979C-F13D-441D-BAD7-EFECECDCF580}" sibTransId="{3BFA6899-516A-46A6-9513-30B0E34FC26A}"/>
    <dgm:cxn modelId="{2E685C7F-4B58-48AA-A2A2-42A4F0234DBB}" type="presOf" srcId="{0137A84D-5A46-485B-BEEC-8575AABAF231}" destId="{49874C25-BA45-43DD-8F68-BA36B6A7F992}" srcOrd="1" destOrd="1" presId="urn:microsoft.com/office/officeart/2005/8/layout/vList4"/>
    <dgm:cxn modelId="{FAA0D3B7-0094-4915-A1AF-A3E47B661A6D}" type="presOf" srcId="{E859B84F-ACA7-4B8D-A0F9-A336A1AD13EA}" destId="{33F6E9C5-F4B9-4796-B4B6-15F3659B37A4}" srcOrd="0" destOrd="0" presId="urn:microsoft.com/office/officeart/2005/8/layout/vList4"/>
    <dgm:cxn modelId="{0B4B6DD4-D018-4025-BEC4-6138DFC897D2}" type="presOf" srcId="{EF100C11-297B-4C11-82DE-A270F2B76056}" destId="{47FEE1D1-AE3C-4759-BAB7-BEFB7A544349}" srcOrd="0" destOrd="0" presId="urn:microsoft.com/office/officeart/2005/8/layout/vList4"/>
    <dgm:cxn modelId="{FEB502D5-F8AD-469A-A118-9AB41CE0869B}" type="presOf" srcId="{9C32ECA5-3C04-449E-91BB-012DCA91D57A}" destId="{0271B770-5F88-48E1-A5F6-27CD6B1E9A41}" srcOrd="0" destOrd="0" presId="urn:microsoft.com/office/officeart/2005/8/layout/vList4"/>
    <dgm:cxn modelId="{833D39E8-C638-4BDC-80F2-5F7B58B51C41}" type="presOf" srcId="{B8D87C70-CB56-4442-918C-2D6E2B652954}" destId="{49874C25-BA45-43DD-8F68-BA36B6A7F992}" srcOrd="1" destOrd="0" presId="urn:microsoft.com/office/officeart/2005/8/layout/vList4"/>
    <dgm:cxn modelId="{C856B950-9CB8-4DFA-BDE9-17FA949E73D3}" type="presParOf" srcId="{0271B770-5F88-48E1-A5F6-27CD6B1E9A41}" destId="{04C2B803-100F-4D09-91C7-748ADD7AB2A5}" srcOrd="0" destOrd="0" presId="urn:microsoft.com/office/officeart/2005/8/layout/vList4"/>
    <dgm:cxn modelId="{3BBAA4BA-4F91-434F-8498-1F562F6AC64A}" type="presParOf" srcId="{04C2B803-100F-4D09-91C7-748ADD7AB2A5}" destId="{CE4DE092-E6C6-4C09-81FA-8AF5041BF5FC}" srcOrd="0" destOrd="0" presId="urn:microsoft.com/office/officeart/2005/8/layout/vList4"/>
    <dgm:cxn modelId="{B976400E-D0ED-4B7E-9B91-424C8B9ED3D6}" type="presParOf" srcId="{04C2B803-100F-4D09-91C7-748ADD7AB2A5}" destId="{C9420731-A642-4EC6-8086-A15C5E4AB262}" srcOrd="1" destOrd="0" presId="urn:microsoft.com/office/officeart/2005/8/layout/vList4"/>
    <dgm:cxn modelId="{37CA0A1C-E79B-4BAE-842E-7F18D42D005C}" type="presParOf" srcId="{04C2B803-100F-4D09-91C7-748ADD7AB2A5}" destId="{49874C25-BA45-43DD-8F68-BA36B6A7F992}" srcOrd="2" destOrd="0" presId="urn:microsoft.com/office/officeart/2005/8/layout/vList4"/>
    <dgm:cxn modelId="{FE5E9496-169E-48C7-B988-9E01E9955DF4}" type="presParOf" srcId="{0271B770-5F88-48E1-A5F6-27CD6B1E9A41}" destId="{DEAC5C23-5A89-4BD1-AAD3-D5268B83A201}" srcOrd="1" destOrd="0" presId="urn:microsoft.com/office/officeart/2005/8/layout/vList4"/>
    <dgm:cxn modelId="{97B2E451-B685-4D41-8557-138BAFE277C6}" type="presParOf" srcId="{0271B770-5F88-48E1-A5F6-27CD6B1E9A41}" destId="{0A7D9A54-0C4B-432B-A05B-F715ED3B6714}" srcOrd="2" destOrd="0" presId="urn:microsoft.com/office/officeart/2005/8/layout/vList4"/>
    <dgm:cxn modelId="{94804C39-6029-45F0-BBCD-167D2B2CEF02}" type="presParOf" srcId="{0A7D9A54-0C4B-432B-A05B-F715ED3B6714}" destId="{33F6E9C5-F4B9-4796-B4B6-15F3659B37A4}" srcOrd="0" destOrd="0" presId="urn:microsoft.com/office/officeart/2005/8/layout/vList4"/>
    <dgm:cxn modelId="{827BBCCC-F0AF-4C1D-946A-381D682AE5C9}" type="presParOf" srcId="{0A7D9A54-0C4B-432B-A05B-F715ED3B6714}" destId="{90588780-37F4-46EA-9ECB-663E000E2597}" srcOrd="1" destOrd="0" presId="urn:microsoft.com/office/officeart/2005/8/layout/vList4"/>
    <dgm:cxn modelId="{1A5488D0-AFC6-47A7-B358-547185EE2D09}" type="presParOf" srcId="{0A7D9A54-0C4B-432B-A05B-F715ED3B6714}" destId="{221A543D-D9DA-4479-88BE-D3ADB7D79D53}" srcOrd="2" destOrd="0" presId="urn:microsoft.com/office/officeart/2005/8/layout/vList4"/>
    <dgm:cxn modelId="{DC4E8AEC-6699-4535-9437-A47BCDB754E7}" type="presParOf" srcId="{0271B770-5F88-48E1-A5F6-27CD6B1E9A41}" destId="{B8EE2629-BE69-4E6B-859E-3EA40241E6E2}" srcOrd="3" destOrd="0" presId="urn:microsoft.com/office/officeart/2005/8/layout/vList4"/>
    <dgm:cxn modelId="{A0EFE569-FD38-4DBB-8242-2FB71FDF5B94}" type="presParOf" srcId="{0271B770-5F88-48E1-A5F6-27CD6B1E9A41}" destId="{1EB8F639-8FBC-4B05-9A11-6B3F877CED69}" srcOrd="4" destOrd="0" presId="urn:microsoft.com/office/officeart/2005/8/layout/vList4"/>
    <dgm:cxn modelId="{9FAF2D3C-46F3-4600-A6CC-B942BD05080A}" type="presParOf" srcId="{1EB8F639-8FBC-4B05-9A11-6B3F877CED69}" destId="{47FEE1D1-AE3C-4759-BAB7-BEFB7A544349}" srcOrd="0" destOrd="0" presId="urn:microsoft.com/office/officeart/2005/8/layout/vList4"/>
    <dgm:cxn modelId="{ECFFFAFC-D62C-499C-9611-80586EC6507D}" type="presParOf" srcId="{1EB8F639-8FBC-4B05-9A11-6B3F877CED69}" destId="{BDFD474A-1EF2-4457-B891-7628451EF503}" srcOrd="1" destOrd="0" presId="urn:microsoft.com/office/officeart/2005/8/layout/vList4"/>
    <dgm:cxn modelId="{F4A2466D-7622-4DE6-BE39-372DD463F99F}" type="presParOf" srcId="{1EB8F639-8FBC-4B05-9A11-6B3F877CED69}" destId="{526B9B78-FC1B-4796-A4FD-6A3DCB9FD2F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DE092-E6C6-4C09-81FA-8AF5041BF5FC}">
      <dsp:nvSpPr>
        <dsp:cNvPr id="0" name=""/>
        <dsp:cNvSpPr/>
      </dsp:nvSpPr>
      <dsp:spPr>
        <a:xfrm>
          <a:off x="0" y="0"/>
          <a:ext cx="9809018" cy="1906436"/>
        </a:xfrm>
        <a:prstGeom prst="roundRect">
          <a:avLst>
            <a:gd name="adj" fmla="val 10000"/>
          </a:avLst>
        </a:prstGeom>
        <a:solidFill>
          <a:schemeClr val="tx2">
            <a:lumMod val="9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400" kern="1200" dirty="0"/>
            <a:t>                 </a:t>
          </a:r>
          <a:r>
            <a:rPr lang="ru-RU" sz="1800" b="1" u="sng" kern="1200" dirty="0">
              <a:solidFill>
                <a:srgbClr val="01406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ОЦЕНКА 2023г.           2024г.                2025г.                     2026г.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b="1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52447" y="0"/>
        <a:ext cx="7656570" cy="1906436"/>
      </dsp:txXfrm>
    </dsp:sp>
    <dsp:sp modelId="{C9420731-A642-4EC6-8086-A15C5E4AB262}">
      <dsp:nvSpPr>
        <dsp:cNvPr id="0" name=""/>
        <dsp:cNvSpPr/>
      </dsp:nvSpPr>
      <dsp:spPr>
        <a:xfrm>
          <a:off x="177421" y="170054"/>
          <a:ext cx="1961803" cy="152514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3F6E9C5-F4B9-4796-B4B6-15F3659B37A4}">
      <dsp:nvSpPr>
        <dsp:cNvPr id="0" name=""/>
        <dsp:cNvSpPr/>
      </dsp:nvSpPr>
      <dsp:spPr>
        <a:xfrm>
          <a:off x="0" y="2129031"/>
          <a:ext cx="9809018" cy="1476344"/>
        </a:xfrm>
        <a:prstGeom prst="roundRect">
          <a:avLst>
            <a:gd name="adj" fmla="val 10000"/>
          </a:avLst>
        </a:prstGeom>
        <a:solidFill>
          <a:schemeClr val="tx2">
            <a:lumMod val="9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152447" y="2129031"/>
        <a:ext cx="7656570" cy="1476344"/>
      </dsp:txXfrm>
    </dsp:sp>
    <dsp:sp modelId="{90588780-37F4-46EA-9ECB-663E000E2597}">
      <dsp:nvSpPr>
        <dsp:cNvPr id="0" name=""/>
        <dsp:cNvSpPr/>
      </dsp:nvSpPr>
      <dsp:spPr>
        <a:xfrm>
          <a:off x="190643" y="2097079"/>
          <a:ext cx="1961803" cy="152514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7FEE1D1-AE3C-4759-BAB7-BEFB7A544349}">
      <dsp:nvSpPr>
        <dsp:cNvPr id="0" name=""/>
        <dsp:cNvSpPr/>
      </dsp:nvSpPr>
      <dsp:spPr>
        <a:xfrm>
          <a:off x="0" y="3812872"/>
          <a:ext cx="9809018" cy="1092597"/>
        </a:xfrm>
        <a:prstGeom prst="roundRect">
          <a:avLst>
            <a:gd name="adj" fmla="val 10000"/>
          </a:avLst>
        </a:prstGeom>
        <a:solidFill>
          <a:schemeClr val="tx2">
            <a:lumMod val="9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152447" y="3812872"/>
        <a:ext cx="7656570" cy="1092597"/>
      </dsp:txXfrm>
    </dsp:sp>
    <dsp:sp modelId="{BDFD474A-1EF2-4457-B891-7628451EF503}">
      <dsp:nvSpPr>
        <dsp:cNvPr id="0" name=""/>
        <dsp:cNvSpPr/>
      </dsp:nvSpPr>
      <dsp:spPr>
        <a:xfrm>
          <a:off x="239845" y="3928064"/>
          <a:ext cx="1863399" cy="8622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0.2199</cdr:x>
      <cdr:y>0.24912</cdr:y>
    </cdr:from>
    <cdr:to>
      <cdr:x>0.40707</cdr:x>
      <cdr:y>0.34949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CBE2DC8-6991-4C49-9572-84A797BA7CE4}"/>
            </a:ext>
          </a:extLst>
        </cdr:cNvPr>
        <cdr:cNvSpPr txBox="1"/>
      </cdr:nvSpPr>
      <cdr:spPr>
        <a:xfrm xmlns:a="http://schemas.openxmlformats.org/drawingml/2006/main">
          <a:off x="1786271" y="1200650"/>
          <a:ext cx="1520455" cy="4837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БЕЗВОЗМЕЗДНЫЕ ПОСТУПЛЕНИЯ</a:t>
          </a:r>
        </a:p>
      </cdr:txBody>
    </cdr:sp>
  </cdr:relSizeAnchor>
  <cdr:relSizeAnchor xmlns:cdr="http://schemas.openxmlformats.org/drawingml/2006/chartDrawing">
    <cdr:from>
      <cdr:x>0.52666</cdr:x>
      <cdr:y>0.1352</cdr:y>
    </cdr:from>
    <cdr:to>
      <cdr:x>0.61429</cdr:x>
      <cdr:y>0.20706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C0A8419-7B85-49FF-B160-C9320C704275}"/>
            </a:ext>
          </a:extLst>
        </cdr:cNvPr>
        <cdr:cNvSpPr txBox="1"/>
      </cdr:nvSpPr>
      <cdr:spPr>
        <a:xfrm xmlns:a="http://schemas.openxmlformats.org/drawingml/2006/main">
          <a:off x="4496605" y="651607"/>
          <a:ext cx="748146" cy="3463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НДФЛ</a:t>
          </a:r>
        </a:p>
      </cdr:txBody>
    </cdr:sp>
  </cdr:relSizeAnchor>
  <cdr:relSizeAnchor xmlns:cdr="http://schemas.openxmlformats.org/drawingml/2006/chartDrawing">
    <cdr:from>
      <cdr:x>0.62519</cdr:x>
      <cdr:y>0.20396</cdr:y>
    </cdr:from>
    <cdr:to>
      <cdr:x>0.75794</cdr:x>
      <cdr:y>0.26267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4D1E81A8-3CB4-4287-A8D2-23AB51CA416A}"/>
            </a:ext>
          </a:extLst>
        </cdr:cNvPr>
        <cdr:cNvSpPr txBox="1"/>
      </cdr:nvSpPr>
      <cdr:spPr>
        <a:xfrm xmlns:a="http://schemas.openxmlformats.org/drawingml/2006/main" rot="19755462">
          <a:off x="5337850" y="983006"/>
          <a:ext cx="1133413" cy="2829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АКЦИЗЫ</a:t>
          </a:r>
        </a:p>
      </cdr:txBody>
    </cdr:sp>
  </cdr:relSizeAnchor>
  <cdr:relSizeAnchor xmlns:cdr="http://schemas.openxmlformats.org/drawingml/2006/chartDrawing">
    <cdr:from>
      <cdr:x>0.57499</cdr:x>
      <cdr:y>0.4658</cdr:y>
    </cdr:from>
    <cdr:to>
      <cdr:x>0.81583</cdr:x>
      <cdr:y>0.5342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380DC8A-A1AF-4AE1-AB6F-54932243F718}"/>
            </a:ext>
          </a:extLst>
        </cdr:cNvPr>
        <cdr:cNvSpPr txBox="1"/>
      </cdr:nvSpPr>
      <cdr:spPr>
        <a:xfrm xmlns:a="http://schemas.openxmlformats.org/drawingml/2006/main" rot="774650">
          <a:off x="4909216" y="2245017"/>
          <a:ext cx="2056278" cy="3296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ЗЕМЕЛЬНЫЙ НАЛОГ</a:t>
          </a:r>
        </a:p>
      </cdr:txBody>
    </cdr:sp>
  </cdr:relSizeAnchor>
  <cdr:relSizeAnchor xmlns:cdr="http://schemas.openxmlformats.org/drawingml/2006/chartDrawing">
    <cdr:from>
      <cdr:x>0.65556</cdr:x>
      <cdr:y>0.32613</cdr:y>
    </cdr:from>
    <cdr:to>
      <cdr:x>0.89247</cdr:x>
      <cdr:y>0.38349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8A15E60-9222-4393-A6C2-F3B9A2C79632}"/>
            </a:ext>
          </a:extLst>
        </cdr:cNvPr>
        <cdr:cNvSpPr txBox="1"/>
      </cdr:nvSpPr>
      <cdr:spPr>
        <a:xfrm xmlns:a="http://schemas.openxmlformats.org/drawingml/2006/main" rot="21390747">
          <a:off x="5597127" y="1571810"/>
          <a:ext cx="2022723" cy="276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 НА ИМУЩЕСТВО</a:t>
          </a:r>
        </a:p>
      </cdr:txBody>
    </cdr:sp>
  </cdr:relSizeAnchor>
  <cdr:relSizeAnchor xmlns:cdr="http://schemas.openxmlformats.org/drawingml/2006/chartDrawing">
    <cdr:from>
      <cdr:x>0.57297</cdr:x>
      <cdr:y>0.45661</cdr:y>
    </cdr:from>
    <cdr:to>
      <cdr:x>0.60661</cdr:x>
      <cdr:y>0.95658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84F22823-DB70-4C16-9F8D-B153DD84B585}"/>
            </a:ext>
          </a:extLst>
        </cdr:cNvPr>
        <cdr:cNvSpPr txBox="1"/>
      </cdr:nvSpPr>
      <cdr:spPr>
        <a:xfrm xmlns:a="http://schemas.openxmlformats.org/drawingml/2006/main" rot="3654319">
          <a:off x="4506003" y="3242666"/>
          <a:ext cx="2409680" cy="325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solidFill>
                <a:schemeClr val="bg1"/>
              </a:solidFill>
            </a:rPr>
            <a:t>АРЕНДА ИМУЩЕСТВА</a:t>
          </a:r>
          <a:endParaRPr lang="ru-RU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0.50579</cdr:x>
      <cdr:y>0.41513</cdr:y>
    </cdr:from>
    <cdr:to>
      <cdr:x>0.55986</cdr:x>
      <cdr:y>0.89826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5BBE6967-3761-4C57-A1CA-221B4D239816}"/>
            </a:ext>
          </a:extLst>
        </cdr:cNvPr>
        <cdr:cNvSpPr txBox="1"/>
      </cdr:nvSpPr>
      <cdr:spPr>
        <a:xfrm xmlns:a="http://schemas.openxmlformats.org/drawingml/2006/main" rot="4281863">
          <a:off x="3384929" y="2934222"/>
          <a:ext cx="2328518" cy="4616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</a:rPr>
            <a:t>      ПЛАТЕЖИ ЗА НАЙМ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0.5165</cdr:x>
      <cdr:y>0.22348</cdr:y>
    </cdr:from>
    <cdr:to>
      <cdr:x>0.61522</cdr:x>
      <cdr:y>0.28998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EAAA370-1ABD-4823-BA89-AD7BD07737A9}"/>
            </a:ext>
          </a:extLst>
        </cdr:cNvPr>
        <cdr:cNvSpPr txBox="1"/>
      </cdr:nvSpPr>
      <cdr:spPr>
        <a:xfrm xmlns:a="http://schemas.openxmlformats.org/drawingml/2006/main">
          <a:off x="4393670" y="950646"/>
          <a:ext cx="839781" cy="2828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40,8%</a:t>
          </a:r>
        </a:p>
      </cdr:txBody>
    </cdr:sp>
  </cdr:relSizeAnchor>
  <cdr:relSizeAnchor xmlns:cdr="http://schemas.openxmlformats.org/drawingml/2006/chartDrawing">
    <cdr:from>
      <cdr:x>0.85802</cdr:x>
      <cdr:y>0.21371</cdr:y>
    </cdr:from>
    <cdr:to>
      <cdr:x>0.94559</cdr:x>
      <cdr:y>0.26738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78C5467-64B8-4762-9913-75F9C3C3614F}"/>
            </a:ext>
          </a:extLst>
        </cdr:cNvPr>
        <cdr:cNvSpPr txBox="1"/>
      </cdr:nvSpPr>
      <cdr:spPr>
        <a:xfrm xmlns:a="http://schemas.openxmlformats.org/drawingml/2006/main">
          <a:off x="6875056" y="890059"/>
          <a:ext cx="701749" cy="223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39,8%</a:t>
          </a:r>
        </a:p>
      </cdr:txBody>
    </cdr:sp>
  </cdr:relSizeAnchor>
  <cdr:relSizeAnchor xmlns:cdr="http://schemas.openxmlformats.org/drawingml/2006/chartDrawing">
    <cdr:from>
      <cdr:x>0.04102</cdr:x>
      <cdr:y>0.46189</cdr:y>
    </cdr:from>
    <cdr:to>
      <cdr:x>0.11533</cdr:x>
      <cdr:y>0.53811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CA1A4BBC-E5CF-4081-BB6D-7875D53F52EF}"/>
            </a:ext>
          </a:extLst>
        </cdr:cNvPr>
        <cdr:cNvSpPr txBox="1"/>
      </cdr:nvSpPr>
      <cdr:spPr>
        <a:xfrm xmlns:a="http://schemas.openxmlformats.org/drawingml/2006/main">
          <a:off x="348952" y="1964794"/>
          <a:ext cx="632132" cy="324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22,3%</a:t>
          </a:r>
        </a:p>
      </cdr:txBody>
    </cdr:sp>
  </cdr:relSizeAnchor>
  <cdr:relSizeAnchor xmlns:cdr="http://schemas.openxmlformats.org/drawingml/2006/chartDrawing">
    <cdr:from>
      <cdr:x>0.6881</cdr:x>
      <cdr:y>0.425</cdr:y>
    </cdr:from>
    <cdr:to>
      <cdr:x>0.76303</cdr:x>
      <cdr:y>0.47357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EC7B2D6B-380E-4B2B-8123-32DF25872316}"/>
            </a:ext>
          </a:extLst>
        </cdr:cNvPr>
        <cdr:cNvSpPr txBox="1"/>
      </cdr:nvSpPr>
      <cdr:spPr>
        <a:xfrm xmlns:a="http://schemas.openxmlformats.org/drawingml/2006/main">
          <a:off x="5853448" y="1807889"/>
          <a:ext cx="637406" cy="2066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24,2%</a:t>
          </a:r>
        </a:p>
      </cdr:txBody>
    </cdr:sp>
  </cdr:relSizeAnchor>
  <cdr:relSizeAnchor xmlns:cdr="http://schemas.openxmlformats.org/drawingml/2006/chartDrawing">
    <cdr:from>
      <cdr:x>0.44444</cdr:x>
      <cdr:y>0.39022</cdr:y>
    </cdr:from>
    <cdr:to>
      <cdr:x>0.55556</cdr:x>
      <cdr:y>0.60977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ABC429CC-02B3-42EB-9120-798A44177C2F}"/>
            </a:ext>
          </a:extLst>
        </cdr:cNvPr>
        <cdr:cNvSpPr txBox="1"/>
      </cdr:nvSpPr>
      <cdr:spPr>
        <a:xfrm xmlns:a="http://schemas.openxmlformats.org/drawingml/2006/main">
          <a:off x="3657600" y="16252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0.44444</cdr:x>
      <cdr:y>0.39022</cdr:y>
    </cdr:from>
    <cdr:to>
      <cdr:x>0.55556</cdr:x>
      <cdr:y>0.60977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28647715-1747-4E96-9186-D8D0A1E8CC6E}"/>
            </a:ext>
          </a:extLst>
        </cdr:cNvPr>
        <cdr:cNvSpPr txBox="1"/>
      </cdr:nvSpPr>
      <cdr:spPr>
        <a:xfrm xmlns:a="http://schemas.openxmlformats.org/drawingml/2006/main">
          <a:off x="3657600" y="16252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0.09173</cdr:x>
      <cdr:y>0.52586</cdr:y>
    </cdr:from>
    <cdr:to>
      <cdr:x>0.20284</cdr:x>
      <cdr:y>0.59237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F816B20E-B4E3-44C8-A77E-D1121AA7FBA2}"/>
            </a:ext>
          </a:extLst>
        </cdr:cNvPr>
        <cdr:cNvSpPr txBox="1"/>
      </cdr:nvSpPr>
      <cdr:spPr>
        <a:xfrm xmlns:a="http://schemas.openxmlformats.org/drawingml/2006/main">
          <a:off x="780319" y="2236931"/>
          <a:ext cx="945178" cy="2829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21,1%</a:t>
          </a:r>
        </a:p>
      </cdr:txBody>
    </cdr:sp>
  </cdr:relSizeAnchor>
  <cdr:relSizeAnchor xmlns:cdr="http://schemas.openxmlformats.org/drawingml/2006/chartDrawing">
    <cdr:from>
      <cdr:x>0.40554</cdr:x>
      <cdr:y>0.54813</cdr:y>
    </cdr:from>
    <cdr:to>
      <cdr:x>0.48048</cdr:x>
      <cdr:y>0.61464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4123F951-CAF3-4B69-B72D-5889E380B8C9}"/>
            </a:ext>
          </a:extLst>
        </cdr:cNvPr>
        <cdr:cNvSpPr txBox="1"/>
      </cdr:nvSpPr>
      <cdr:spPr>
        <a:xfrm xmlns:a="http://schemas.openxmlformats.org/drawingml/2006/main">
          <a:off x="3449781" y="2331659"/>
          <a:ext cx="637491" cy="2829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21,5%</a:t>
          </a:r>
        </a:p>
      </cdr:txBody>
    </cdr:sp>
  </cdr:relSizeAnchor>
  <cdr:relSizeAnchor xmlns:cdr="http://schemas.openxmlformats.org/drawingml/2006/chartDrawing">
    <cdr:from>
      <cdr:x>0.73469</cdr:x>
      <cdr:y>0.5</cdr:y>
    </cdr:from>
    <cdr:to>
      <cdr:x>0.81867</cdr:x>
      <cdr:y>0.57632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6BED21A7-E805-4A0F-BC2F-267C5788228F}"/>
            </a:ext>
          </a:extLst>
        </cdr:cNvPr>
        <cdr:cNvSpPr txBox="1"/>
      </cdr:nvSpPr>
      <cdr:spPr>
        <a:xfrm xmlns:a="http://schemas.openxmlformats.org/drawingml/2006/main">
          <a:off x="6249798" y="2126907"/>
          <a:ext cx="714392" cy="3246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21,9%</a:t>
          </a:r>
        </a:p>
      </cdr:txBody>
    </cdr:sp>
  </cdr:relSizeAnchor>
  <cdr:relSizeAnchor xmlns:cdr="http://schemas.openxmlformats.org/drawingml/2006/chartDrawing">
    <cdr:from>
      <cdr:x>0.13695</cdr:x>
      <cdr:y>0.67301</cdr:y>
    </cdr:from>
    <cdr:to>
      <cdr:x>0.21734</cdr:x>
      <cdr:y>0.74921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B77ED783-93F5-4F60-943E-98BECFEAFCFE}"/>
            </a:ext>
          </a:extLst>
        </cdr:cNvPr>
        <cdr:cNvSpPr txBox="1"/>
      </cdr:nvSpPr>
      <cdr:spPr>
        <a:xfrm xmlns:a="http://schemas.openxmlformats.org/drawingml/2006/main">
          <a:off x="1164991" y="2862848"/>
          <a:ext cx="683853" cy="324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14,8</a:t>
          </a:r>
          <a:r>
            <a:rPr lang="ru-RU" sz="1400" b="1" dirty="0">
              <a:solidFill>
                <a:schemeClr val="bg1"/>
              </a:solidFill>
            </a:rPr>
            <a:t>%</a:t>
          </a:r>
        </a:p>
      </cdr:txBody>
    </cdr:sp>
  </cdr:relSizeAnchor>
  <cdr:relSizeAnchor xmlns:cdr="http://schemas.openxmlformats.org/drawingml/2006/chartDrawing">
    <cdr:from>
      <cdr:x>0.45478</cdr:x>
      <cdr:y>0.6911</cdr:y>
    </cdr:from>
    <cdr:to>
      <cdr:x>0.52972</cdr:x>
      <cdr:y>0.75761</cdr:y>
    </cdr:to>
    <cdr:sp macro="" textlink="">
      <cdr:nvSpPr>
        <cdr:cNvPr id="12" name="TextBox 11">
          <a:extLst xmlns:a="http://schemas.openxmlformats.org/drawingml/2006/main">
            <a:ext uri="{FF2B5EF4-FFF2-40B4-BE49-F238E27FC236}">
              <a16:creationId xmlns:a16="http://schemas.microsoft.com/office/drawing/2014/main" id="{A298310E-CDE4-4F9F-8E10-61EA07FF6D61}"/>
            </a:ext>
          </a:extLst>
        </cdr:cNvPr>
        <cdr:cNvSpPr txBox="1"/>
      </cdr:nvSpPr>
      <cdr:spPr>
        <a:xfrm xmlns:a="http://schemas.openxmlformats.org/drawingml/2006/main">
          <a:off x="3742656" y="2878354"/>
          <a:ext cx="616687" cy="277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14,5</a:t>
          </a:r>
          <a:r>
            <a:rPr lang="ru-RU" sz="1400" b="1" dirty="0">
              <a:solidFill>
                <a:schemeClr val="bg1"/>
              </a:solidFill>
            </a:rPr>
            <a:t>%</a:t>
          </a:r>
        </a:p>
      </cdr:txBody>
    </cdr:sp>
  </cdr:relSizeAnchor>
  <cdr:relSizeAnchor xmlns:cdr="http://schemas.openxmlformats.org/drawingml/2006/chartDrawing">
    <cdr:from>
      <cdr:x>0.77261</cdr:x>
      <cdr:y>0.67861</cdr:y>
    </cdr:from>
    <cdr:to>
      <cdr:x>0.85802</cdr:x>
      <cdr:y>0.73591</cdr:y>
    </cdr:to>
    <cdr:sp macro="" textlink="">
      <cdr:nvSpPr>
        <cdr:cNvPr id="13" name="TextBox 12">
          <a:extLst xmlns:a="http://schemas.openxmlformats.org/drawingml/2006/main">
            <a:ext uri="{FF2B5EF4-FFF2-40B4-BE49-F238E27FC236}">
              <a16:creationId xmlns:a16="http://schemas.microsoft.com/office/drawing/2014/main" id="{CFF9E401-0948-4909-A6D7-709A157A92DB}"/>
            </a:ext>
          </a:extLst>
        </cdr:cNvPr>
        <cdr:cNvSpPr txBox="1"/>
      </cdr:nvSpPr>
      <cdr:spPr>
        <a:xfrm xmlns:a="http://schemas.openxmlformats.org/drawingml/2006/main">
          <a:off x="6572354" y="2886681"/>
          <a:ext cx="726556" cy="2437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14,2%</a:t>
          </a:r>
        </a:p>
      </cdr:txBody>
    </cdr:sp>
  </cdr:relSizeAnchor>
  <cdr:relSizeAnchor xmlns:cdr="http://schemas.openxmlformats.org/drawingml/2006/chartDrawing">
    <cdr:from>
      <cdr:x>0.34755</cdr:x>
      <cdr:y>0.13833</cdr:y>
    </cdr:from>
    <cdr:to>
      <cdr:x>0.48708</cdr:x>
      <cdr:y>0.19785</cdr:y>
    </cdr:to>
    <cdr:sp macro="" textlink="">
      <cdr:nvSpPr>
        <cdr:cNvPr id="14" name="TextBox 13">
          <a:extLst xmlns:a="http://schemas.openxmlformats.org/drawingml/2006/main">
            <a:ext uri="{FF2B5EF4-FFF2-40B4-BE49-F238E27FC236}">
              <a16:creationId xmlns:a16="http://schemas.microsoft.com/office/drawing/2014/main" id="{937E572D-6174-428B-8195-4CAE0C3166D4}"/>
            </a:ext>
          </a:extLst>
        </cdr:cNvPr>
        <cdr:cNvSpPr txBox="1"/>
      </cdr:nvSpPr>
      <cdr:spPr>
        <a:xfrm xmlns:a="http://schemas.openxmlformats.org/drawingml/2006/main">
          <a:off x="2860159" y="576129"/>
          <a:ext cx="1148316" cy="247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600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0.21336</cdr:x>
      <cdr:y>0.25741</cdr:y>
    </cdr:from>
    <cdr:to>
      <cdr:x>0.26221</cdr:x>
      <cdr:y>0.30952</cdr:y>
    </cdr:to>
    <cdr:sp macro="" textlink="">
      <cdr:nvSpPr>
        <cdr:cNvPr id="16" name="TextBox 15">
          <a:extLst xmlns:a="http://schemas.openxmlformats.org/drawingml/2006/main">
            <a:ext uri="{FF2B5EF4-FFF2-40B4-BE49-F238E27FC236}">
              <a16:creationId xmlns:a16="http://schemas.microsoft.com/office/drawing/2014/main" id="{9E6419E7-278C-7BB8-0D1B-EAA49B2D4D49}"/>
            </a:ext>
          </a:extLst>
        </cdr:cNvPr>
        <cdr:cNvSpPr txBox="1"/>
      </cdr:nvSpPr>
      <cdr:spPr>
        <a:xfrm xmlns:a="http://schemas.openxmlformats.org/drawingml/2006/main">
          <a:off x="1814945" y="1094977"/>
          <a:ext cx="415636" cy="221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0.21335</cdr:x>
      <cdr:y>0.21833</cdr:y>
    </cdr:from>
    <cdr:to>
      <cdr:x>0.30293</cdr:x>
      <cdr:y>0.29812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ED847D9E-BCEE-3423-1B71-335365FB6FC1}"/>
            </a:ext>
          </a:extLst>
        </cdr:cNvPr>
        <cdr:cNvSpPr txBox="1"/>
      </cdr:nvSpPr>
      <cdr:spPr>
        <a:xfrm xmlns:a="http://schemas.openxmlformats.org/drawingml/2006/main">
          <a:off x="1814944" y="928723"/>
          <a:ext cx="762000" cy="339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41,7%</a:t>
          </a:r>
        </a:p>
      </cdr:txBody>
    </cdr:sp>
  </cdr:relSizeAnchor>
  <cdr:relSizeAnchor xmlns:cdr="http://schemas.openxmlformats.org/drawingml/2006/chartDrawing">
    <cdr:from>
      <cdr:x>0.3579</cdr:x>
      <cdr:y>0.46903</cdr:y>
    </cdr:from>
    <cdr:to>
      <cdr:x>0.45318</cdr:x>
      <cdr:y>0.53097</cdr:y>
    </cdr:to>
    <cdr:sp macro="" textlink="">
      <cdr:nvSpPr>
        <cdr:cNvPr id="18" name="TextBox 17">
          <a:extLst xmlns:a="http://schemas.openxmlformats.org/drawingml/2006/main">
            <a:ext uri="{FF2B5EF4-FFF2-40B4-BE49-F238E27FC236}">
              <a16:creationId xmlns:a16="http://schemas.microsoft.com/office/drawing/2014/main" id="{87DE5E38-2DE9-DF7A-2BE1-D4B39C327F3F}"/>
            </a:ext>
          </a:extLst>
        </cdr:cNvPr>
        <cdr:cNvSpPr txBox="1"/>
      </cdr:nvSpPr>
      <cdr:spPr>
        <a:xfrm xmlns:a="http://schemas.openxmlformats.org/drawingml/2006/main">
          <a:off x="3044535" y="1995171"/>
          <a:ext cx="810491" cy="2634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23,2%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0.58314</cdr:x>
      <cdr:y>0.3961</cdr:y>
    </cdr:from>
    <cdr:to>
      <cdr:x>0.68588</cdr:x>
      <cdr:y>0.47197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A6FCA40-1AD8-49BA-A5A0-5226F652F725}"/>
            </a:ext>
          </a:extLst>
        </cdr:cNvPr>
        <cdr:cNvSpPr txBox="1"/>
      </cdr:nvSpPr>
      <cdr:spPr>
        <a:xfrm xmlns:a="http://schemas.openxmlformats.org/drawingml/2006/main">
          <a:off x="5564345" y="1590111"/>
          <a:ext cx="980349" cy="3045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32,6</a:t>
          </a:r>
          <a:r>
            <a:rPr lang="ru-RU" sz="1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%</a:t>
          </a:r>
        </a:p>
      </cdr:txBody>
    </cdr:sp>
  </cdr:relSizeAnchor>
  <cdr:relSizeAnchor xmlns:cdr="http://schemas.openxmlformats.org/drawingml/2006/chartDrawing">
    <cdr:from>
      <cdr:x>0.61073</cdr:x>
      <cdr:y>0.28004</cdr:y>
    </cdr:from>
    <cdr:to>
      <cdr:x>0.69593</cdr:x>
      <cdr:y>0.35635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2D59EB7-DA1C-4406-99F6-904AE5D5DA98}"/>
            </a:ext>
          </a:extLst>
        </cdr:cNvPr>
        <cdr:cNvSpPr txBox="1"/>
      </cdr:nvSpPr>
      <cdr:spPr>
        <a:xfrm xmlns:a="http://schemas.openxmlformats.org/drawingml/2006/main">
          <a:off x="5827581" y="1124207"/>
          <a:ext cx="812981" cy="3063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14,6</a:t>
          </a:r>
          <a:r>
            <a:rPr lang="ru-RU" sz="1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%</a:t>
          </a:r>
        </a:p>
      </cdr:txBody>
    </cdr:sp>
  </cdr:relSizeAnchor>
  <cdr:relSizeAnchor xmlns:cdr="http://schemas.openxmlformats.org/drawingml/2006/chartDrawing">
    <cdr:from>
      <cdr:x>0.55213</cdr:x>
      <cdr:y>0.52761</cdr:y>
    </cdr:from>
    <cdr:to>
      <cdr:x>0.63232</cdr:x>
      <cdr:y>0.59943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1629027-AC88-4885-873D-20E7EDDA7B4D}"/>
            </a:ext>
          </a:extLst>
        </cdr:cNvPr>
        <cdr:cNvSpPr txBox="1"/>
      </cdr:nvSpPr>
      <cdr:spPr>
        <a:xfrm xmlns:a="http://schemas.openxmlformats.org/drawingml/2006/main">
          <a:off x="5268490" y="2118045"/>
          <a:ext cx="765176" cy="288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10,8%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8BEDA40-91A9-49DC-B402-0EBE674AAE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8CBB508-5589-42E7-A433-D119AC0FFB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4019DA-0277-4D42-8F8F-25376A1D1F89}" type="datetime1">
              <a:rPr lang="ru-RU" smtClean="0"/>
              <a:t>20.11.2023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232ABA-B33A-4B3B-8412-C1773FBF3D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BAB1832E-3B48-42CB-80A7-CD8E48D52D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1072A3-100F-40A9-915F-8D2D9E6962D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537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DE31B-A03F-4E9D-89BE-E86BF93D05F0}" type="datetime1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9230CFA-805A-4FD3-B3A0-DAAA5993DA17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98927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307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327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957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108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7767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8201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7225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269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0424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763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244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664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2614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143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455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2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 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 title="Название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 title="Подзаголовок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ЩЕЛКНИТЕ, ЧТОБЫ ИЗМЕНИТЬ ПОДЗАГОЛОВОК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45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537" userDrawn="1">
          <p15:clr>
            <a:srgbClr val="FBAE40"/>
          </p15:clr>
        </p15:guide>
        <p15:guide id="3" pos="138" userDrawn="1">
          <p15:clr>
            <a:srgbClr val="FBAE40"/>
          </p15:clr>
        </p15:guide>
        <p15:guide id="4" orient="horz" pos="4178" userDrawn="1">
          <p15:clr>
            <a:srgbClr val="FBAE40"/>
          </p15:clr>
        </p15:guide>
        <p15:guide id="5" orient="horz" pos="142" userDrawn="1">
          <p15:clr>
            <a:srgbClr val="FBAE40"/>
          </p15:clr>
        </p15:guide>
        <p15:guide id="6" pos="2457" userDrawn="1">
          <p15:clr>
            <a:srgbClr val="FBAE40"/>
          </p15:clr>
        </p15:guide>
        <p15:guide id="7" pos="43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 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 title="Название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 title="Подзаголовок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ЩЕЛКНИТЕ, ЧТОБЫ ИЗМЕНИТЬ СТИЛЬ ОБРАЗЦА ПОДЗАГОЛОВКА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561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ый треугольник 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Параллелограмм 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Заголовок 1" title="Название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101" name="Текст 2" title="Подзаголовок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0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ИЗМЕНИТЬ ОБРАЗЕЦ ТЕКСТА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араллелограмм 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noProof="0" dirty="0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араллелограмм 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86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Диагональная полоса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араллелограмм 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5" name="Надпись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Параллелограмм 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7" name="Заголовок 1" title="Название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3430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Диагональная полоса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араллелограмм 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5" name="Надпись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Параллелограмм 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7" name="Заголовок 1" title="Название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84813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Диагональная полоса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араллелограмм 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5" name="Надпись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Параллелограмм 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7" name="Заголовок 1" title="Название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en-US" b="1" dirty="0">
                <a:solidFill>
                  <a:schemeClr val="accent6"/>
                </a:solidFill>
              </a:defRPr>
            </a:lvl1pPr>
          </a:lstStyle>
          <a:p>
            <a:pPr marL="228600" lvl="0" indent="-22860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1" name="Объект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24" name="Объект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52267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 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 title="Название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 sz="24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5265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 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 title="Название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2" name="Рисунок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614302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адпись 17">
            <a:extLst>
              <a:ext uri="{FF2B5EF4-FFF2-40B4-BE49-F238E27FC236}">
                <a16:creationId xmlns:a16="http://schemas.microsoft.com/office/drawing/2014/main" id="{CC52C5C1-EC33-44C1-9D54-A1058BBF1812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Диагональная полоса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Параллелограмм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0" name="Параллелограмм 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9906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адпись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Диагональная полоса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араллелограмм 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1" name="Параллелограмм 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33" name="Заголовок 1" title="Название ">
            <a:extLst>
              <a:ext uri="{FF2B5EF4-FFF2-40B4-BE49-F238E27FC236}">
                <a16:creationId xmlns:a16="http://schemas.microsoft.com/office/drawing/2014/main" id="{59067A2C-FE71-4381-BE51-08DAC5E43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841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CE2EB-00DF-4EBA-BF1F-D37805D45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5891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ый треугольник 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Параллелограмм 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Заголовок 1" title="Название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101" name="Текст 2" title="Подзаголовок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0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dirty="0"/>
              <a:t>ИЗМЕНИТЬ ОБРАЗЕЦ ТЕКСТА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араллелограмм 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noProof="0" dirty="0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араллелограмм 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23998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3" userDrawn="1">
          <p15:clr>
            <a:srgbClr val="FBAE40"/>
          </p15:clr>
        </p15:guide>
        <p15:guide id="4" orient="horz" pos="4170" userDrawn="1">
          <p15:clr>
            <a:srgbClr val="FBAE40"/>
          </p15:clr>
        </p15:guide>
        <p15:guide id="5" pos="7537" userDrawn="1">
          <p15:clr>
            <a:srgbClr val="FBAE40"/>
          </p15:clr>
        </p15:guide>
        <p15:guide id="6" orient="horz" pos="1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 title="Пункты маркированного списка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96915"/>
            <a:ext cx="4942829" cy="2958275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24" name="Прямоугольный треугольник 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FE1FADFB-0A3D-40F7-9B40-368DECD971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5400" y="0"/>
            <a:ext cx="58166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5400" y="5047077"/>
            <a:ext cx="1524574" cy="1803400"/>
          </a:xfrm>
          <a:prstGeom prst="line">
            <a:avLst/>
          </a:prstGeom>
          <a:ln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екст 4" title="Подзаголовок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563477"/>
            <a:ext cx="7342631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НАЖМИТЕ ДЛЯ ИЗМЕНЕНИЯ СТИЛЯ ПОДЗАГОЛОВКА</a:t>
            </a:r>
          </a:p>
        </p:txBody>
      </p:sp>
      <p:sp>
        <p:nvSpPr>
          <p:cNvPr id="2" name="Заголовок 1" title="Название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308484"/>
            <a:ext cx="73426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 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42230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ый треугольник 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99201" y="1308100"/>
            <a:ext cx="5892798" cy="55498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Ins="365760" rtlCol="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3" name="Объект 2" title="Пункты маркированного списка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96915"/>
            <a:ext cx="4942829" cy="2958275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25" name="Параллелограмм 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noProof="0" dirty="0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екст 4" title="Подзаголовок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563477"/>
            <a:ext cx="7342621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НАЖМИТЕ ДЛЯ ИЗМЕНЕНИЯ СТИЛЯ ПОДЗАГОЛОВКА</a:t>
            </a:r>
          </a:p>
        </p:txBody>
      </p:sp>
      <p:sp>
        <p:nvSpPr>
          <p:cNvPr id="19" name="Заголовок 1" title="Название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308484"/>
            <a:ext cx="73426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 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83110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Диагональная полоса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араллелограмм 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17" name="Текст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Объект 3" title="Пункты маркированного списка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 rtl="0">
              <a:buClr>
                <a:schemeClr val="accent2"/>
              </a:buClr>
            </a:pPr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>
              <a:buClr>
                <a:schemeClr val="accent2"/>
              </a:buClr>
            </a:pPr>
            <a:r>
              <a:rPr lang="ru-RU" noProof="0" dirty="0"/>
              <a:t>Второй уровень</a:t>
            </a:r>
          </a:p>
          <a:p>
            <a:pPr lvl="2" rtl="0">
              <a:buClr>
                <a:schemeClr val="accent2"/>
              </a:buClr>
            </a:pPr>
            <a:r>
              <a:rPr lang="ru-RU" noProof="0" dirty="0"/>
              <a:t>Третий уровень</a:t>
            </a:r>
          </a:p>
          <a:p>
            <a:pPr lvl="3" rtl="0">
              <a:buClr>
                <a:schemeClr val="accent2"/>
              </a:buClr>
            </a:pPr>
            <a:r>
              <a:rPr lang="ru-RU" noProof="0" dirty="0"/>
              <a:t>Четвертый уровень</a:t>
            </a:r>
          </a:p>
          <a:p>
            <a:pPr lvl="4" rtl="0">
              <a:buClr>
                <a:schemeClr val="accent2"/>
              </a:buClr>
            </a:pPr>
            <a:r>
              <a:rPr lang="ru-RU" noProof="0" dirty="0"/>
              <a:t>Пятый уровень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Объект 5" title="Пункты маркированного списка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 rtl="0">
              <a:buClr>
                <a:schemeClr val="accent2"/>
              </a:buClr>
            </a:pPr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>
              <a:buClr>
                <a:schemeClr val="accent2"/>
              </a:buClr>
            </a:pPr>
            <a:r>
              <a:rPr lang="ru-RU" noProof="0" dirty="0"/>
              <a:t>Второй уровень</a:t>
            </a:r>
          </a:p>
          <a:p>
            <a:pPr lvl="2" rtl="0">
              <a:buClr>
                <a:schemeClr val="accent2"/>
              </a:buClr>
            </a:pPr>
            <a:r>
              <a:rPr lang="ru-RU" noProof="0" dirty="0"/>
              <a:t>Третий уровень</a:t>
            </a:r>
          </a:p>
          <a:p>
            <a:pPr lvl="3" rtl="0">
              <a:buClr>
                <a:schemeClr val="accent2"/>
              </a:buClr>
            </a:pPr>
            <a:r>
              <a:rPr lang="ru-RU" noProof="0" dirty="0"/>
              <a:t>Четвертый уровень</a:t>
            </a:r>
          </a:p>
          <a:p>
            <a:pPr lvl="4" rtl="0">
              <a:buClr>
                <a:schemeClr val="accent2"/>
              </a:buClr>
            </a:pPr>
            <a:r>
              <a:rPr lang="ru-RU" noProof="0" dirty="0"/>
              <a:t>Пятый уровень</a:t>
            </a:r>
          </a:p>
        </p:txBody>
      </p:sp>
      <p:sp>
        <p:nvSpPr>
          <p:cNvPr id="24" name="Текст 4" title="Подзаголовок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НАЖМИТЕ ДЛЯ ИЗМЕНЕНИЯ СТИЛЯ ПОДЗАГОЛОВКА</a:t>
            </a:r>
          </a:p>
        </p:txBody>
      </p:sp>
      <p:sp>
        <p:nvSpPr>
          <p:cNvPr id="25" name="Надпись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Параллелограмм 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7" name="Заголовок 1" title="Название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</p:spTree>
    <p:extLst>
      <p:ext uri="{BB962C8B-B14F-4D97-AF65-F5344CB8AC3E}">
        <p14:creationId xmlns:p14="http://schemas.microsoft.com/office/powerpoint/2010/main" val="3256540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адпись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Диагональная полоса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Параллелограмм 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3" name="Параллелограмм 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ru-RU" noProof="0" dirty="0"/>
          </a:p>
        </p:txBody>
      </p:sp>
      <p:sp>
        <p:nvSpPr>
          <p:cNvPr id="34" name="Текст 4" title="Подзаголовок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НАЖМИТЕ ДЛЯ ИЗМЕНЕНИЯ СТИЛЯ ПОДЗАГОЛОВКА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7" name="Заголовок 1" title="Название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Добавьте текст здесь</a:t>
            </a:r>
          </a:p>
        </p:txBody>
      </p:sp>
      <p:sp>
        <p:nvSpPr>
          <p:cNvPr id="20" name="Диаграмма 2" title="Диаграмма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 rtl="0"/>
            <a:r>
              <a:rPr lang="ru-RU" noProof="0" dirty="0"/>
              <a:t>Щелкните значок, чтобы добавить диаграмму</a:t>
            </a:r>
          </a:p>
        </p:txBody>
      </p:sp>
    </p:spTree>
    <p:extLst>
      <p:ext uri="{BB962C8B-B14F-4D97-AF65-F5344CB8AC3E}">
        <p14:creationId xmlns:p14="http://schemas.microsoft.com/office/powerpoint/2010/main" val="2200477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аблица 11" title="Таблица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 rtlCol="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16" name="Надпись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ru-RU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Диагональная полоса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араллелограмм 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6" name="Параллелограмм 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37" name="Текст 4" title="Подзаголовок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НАЖМИТЕ ДЛЯ ИЗМЕНЕНИЯ СТИЛЯ ПОДЗАГОЛОВКА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7" name="Заголовок 1" title="Название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заголовка образца слайда </a:t>
            </a:r>
          </a:p>
        </p:txBody>
      </p:sp>
    </p:spTree>
    <p:extLst>
      <p:ext uri="{BB962C8B-B14F-4D97-AF65-F5344CB8AC3E}">
        <p14:creationId xmlns:p14="http://schemas.microsoft.com/office/powerpoint/2010/main" val="3415060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упная фотограф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Рисунок 31" title="Изображение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изображение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 title="Название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rtlCol="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Добавьте подпись</a:t>
            </a:r>
          </a:p>
        </p:txBody>
      </p:sp>
    </p:spTree>
    <p:extLst>
      <p:ext uri="{BB962C8B-B14F-4D97-AF65-F5344CB8AC3E}">
        <p14:creationId xmlns:p14="http://schemas.microsoft.com/office/powerpoint/2010/main" val="4237576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title="Название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стиль образца заголовка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Название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Номер телефона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Электронная почта </a:t>
            </a:r>
          </a:p>
        </p:txBody>
      </p:sp>
      <p:sp>
        <p:nvSpPr>
          <p:cNvPr id="13" name="Текст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ru-RU" noProof="0" dirty="0"/>
              <a:t>Веб-сайт компании</a:t>
            </a:r>
          </a:p>
        </p:txBody>
      </p:sp>
      <p:sp>
        <p:nvSpPr>
          <p:cNvPr id="14" name="Фигура 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ru-RU" noProof="0" dirty="0"/>
          </a:p>
        </p:txBody>
      </p:sp>
      <p:sp>
        <p:nvSpPr>
          <p:cNvPr id="15" name="Фигура 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ru-RU" noProof="0" dirty="0"/>
          </a:p>
        </p:txBody>
      </p:sp>
      <p:sp>
        <p:nvSpPr>
          <p:cNvPr id="19" name="Фигура 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ru-RU" noProof="0" dirty="0"/>
          </a:p>
        </p:txBody>
      </p:sp>
      <p:sp>
        <p:nvSpPr>
          <p:cNvPr id="20" name="Фигура 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ru-RU" noProof="0" dirty="0"/>
          </a:p>
        </p:txBody>
      </p:sp>
      <p:sp>
        <p:nvSpPr>
          <p:cNvPr id="21" name="Прямоугольный треугольник 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Рисунок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prstGeom prst="rect">
            <a:avLst/>
          </a:pr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839051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 rtl="0"/>
            <a:fld id="{8699F50C-BE38-4BD0-BA84-9B090E1F2B9B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6488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706" r:id="rId4"/>
    <p:sldLayoutId id="2147483708" r:id="rId5"/>
    <p:sldLayoutId id="2147483704" r:id="rId6"/>
    <p:sldLayoutId id="2147483689" r:id="rId7"/>
    <p:sldLayoutId id="2147483668" r:id="rId8"/>
    <p:sldLayoutId id="2147483707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692" r:id="rId17"/>
    <p:sldLayoutId id="2147483697" r:id="rId18"/>
    <p:sldLayoutId id="2147483674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3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6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5.png"/><Relationship Id="rId4" Type="http://schemas.openxmlformats.org/officeDocument/2006/relationships/diagramData" Target="../diagrams/data1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F721D6-8352-3CE3-E3F2-DAA8B239D97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6218" r="26218"/>
          <a:stretch>
            <a:fillRect/>
          </a:stretch>
        </p:blipFill>
        <p:spPr>
          <a:xfrm>
            <a:off x="587932" y="860454"/>
            <a:ext cx="4428523" cy="5137089"/>
          </a:xfrm>
          <a:prstGeom prst="rect">
            <a:avLst/>
          </a:prstGeom>
          <a:effectLst>
            <a:softEdge rad="850900"/>
          </a:effectLst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18" name="Шестиугольник 17" descr="Сплошной темный шестиугольник в центре изображения">
            <a:extLst>
              <a:ext uri="{FF2B5EF4-FFF2-40B4-BE49-F238E27FC236}">
                <a16:creationId xmlns:a16="http://schemas.microsoft.com/office/drawing/2014/main" id="{0E6B042D-E9CB-40E0-AAE9-6AD11F53E044}"/>
              </a:ext>
            </a:extLst>
          </p:cNvPr>
          <p:cNvSpPr/>
          <p:nvPr/>
        </p:nvSpPr>
        <p:spPr>
          <a:xfrm rot="16200000">
            <a:off x="1597448" y="2387157"/>
            <a:ext cx="2460337" cy="2131020"/>
          </a:xfrm>
          <a:prstGeom prst="hexagon">
            <a:avLst/>
          </a:prstGeom>
          <a:solidFill>
            <a:srgbClr val="014E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649" y="1155958"/>
            <a:ext cx="6058826" cy="3851237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ru-RU" sz="36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br>
              <a:rPr lang="ru-RU" sz="36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br>
              <a:rPr lang="ru-RU" sz="32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Иссадское сельское поселение Волховского муниципального района Ленинградской области на 2024-2026 годы</a:t>
            </a:r>
            <a:br>
              <a:rPr lang="ru-RU" sz="2500" dirty="0">
                <a:solidFill>
                  <a:schemeClr val="accent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500" dirty="0">
              <a:solidFill>
                <a:schemeClr val="accent1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F09025D-F509-924D-41A6-D7D8431E4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586" y="203371"/>
            <a:ext cx="1187435" cy="11073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537711-0454-01BD-CF30-B55D8A348968}"/>
              </a:ext>
            </a:extLst>
          </p:cNvPr>
          <p:cNvSpPr txBox="1"/>
          <p:nvPr/>
        </p:nvSpPr>
        <p:spPr>
          <a:xfrm>
            <a:off x="1608094" y="2890388"/>
            <a:ext cx="23881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МУНИЦИПАЛЬНОЕ ОБРАЗОВАНИЕ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 ИССАДСКОЕ СЕЛЬСКОЕ ПОСЕЛЕНИЕ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28D6463-BD1C-412E-1B39-A6A56937D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253" y="0"/>
            <a:ext cx="4121253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69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2F9C10-50C8-D382-04E1-DF83C5A92688}"/>
              </a:ext>
            </a:extLst>
          </p:cNvPr>
          <p:cNvSpPr txBox="1"/>
          <p:nvPr/>
        </p:nvSpPr>
        <p:spPr>
          <a:xfrm>
            <a:off x="1228061" y="831051"/>
            <a:ext cx="611372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</a:t>
            </a:r>
          </a:p>
        </p:txBody>
      </p:sp>
      <p:sp>
        <p:nvSpPr>
          <p:cNvPr id="19" name="Прямоугольник: скругленные углы 18" descr="Конференц-зал">
            <a:extLst>
              <a:ext uri="{FF2B5EF4-FFF2-40B4-BE49-F238E27FC236}">
                <a16:creationId xmlns:a16="http://schemas.microsoft.com/office/drawing/2014/main" id="{F197AF56-DE28-2F45-29CE-4717CDE43228}"/>
              </a:ext>
            </a:extLst>
          </p:cNvPr>
          <p:cNvSpPr/>
          <p:nvPr/>
        </p:nvSpPr>
        <p:spPr>
          <a:xfrm>
            <a:off x="1213193" y="1810179"/>
            <a:ext cx="1396192" cy="1089137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t="-13000" b="-1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Прямоугольник: скругленные углы 21" descr="Футбол">
            <a:extLst>
              <a:ext uri="{FF2B5EF4-FFF2-40B4-BE49-F238E27FC236}">
                <a16:creationId xmlns:a16="http://schemas.microsoft.com/office/drawing/2014/main" id="{730BD0A3-F4D7-322D-FF98-17D41C7F5323}"/>
              </a:ext>
            </a:extLst>
          </p:cNvPr>
          <p:cNvSpPr/>
          <p:nvPr/>
        </p:nvSpPr>
        <p:spPr>
          <a:xfrm>
            <a:off x="1228061" y="3269835"/>
            <a:ext cx="1381324" cy="1113311"/>
          </a:xfrm>
          <a:prstGeom prst="roundRect">
            <a:avLst>
              <a:gd name="adj" fmla="val 10000"/>
            </a:avLst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 t="-17000" b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Прямоугольник: скругленные углы 22" descr="Драма">
            <a:extLst>
              <a:ext uri="{FF2B5EF4-FFF2-40B4-BE49-F238E27FC236}">
                <a16:creationId xmlns:a16="http://schemas.microsoft.com/office/drawing/2014/main" id="{6A20AE07-3463-C33F-9C20-C26E95A049EC}"/>
              </a:ext>
            </a:extLst>
          </p:cNvPr>
          <p:cNvSpPr/>
          <p:nvPr/>
        </p:nvSpPr>
        <p:spPr>
          <a:xfrm>
            <a:off x="1213193" y="5022775"/>
            <a:ext cx="1396192" cy="1113311"/>
          </a:xfrm>
          <a:prstGeom prst="roundRect">
            <a:avLst>
              <a:gd name="adj" fmla="val 10000"/>
            </a:avLst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 t="-21000" b="-2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72700E-92E2-604B-3CBC-6799194C6B8A}"/>
              </a:ext>
            </a:extLst>
          </p:cNvPr>
          <p:cNvSpPr txBox="1"/>
          <p:nvPr/>
        </p:nvSpPr>
        <p:spPr>
          <a:xfrm>
            <a:off x="2950709" y="1810179"/>
            <a:ext cx="75080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ПОДДЕРЖКА СМП    (5,0 тыс. руб.)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9192A8-5A24-6915-38FE-8DC8A29C439F}"/>
              </a:ext>
            </a:extLst>
          </p:cNvPr>
          <p:cNvSpPr txBox="1"/>
          <p:nvPr/>
        </p:nvSpPr>
        <p:spPr>
          <a:xfrm>
            <a:off x="2865514" y="2222806"/>
            <a:ext cx="9075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консультационной, организационно-методической и информационной поддержке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2C7B4F-6453-AA68-B182-6F4296124BEF}"/>
              </a:ext>
            </a:extLst>
          </p:cNvPr>
          <p:cNvSpPr txBox="1"/>
          <p:nvPr/>
        </p:nvSpPr>
        <p:spPr>
          <a:xfrm>
            <a:off x="3141234" y="3250215"/>
            <a:ext cx="77837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 И СПОРТ   (</a:t>
            </a:r>
            <a:r>
              <a:rPr lang="en-US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192,6</a:t>
            </a:r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тыс. руб.)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3866B9-BCD5-C9BA-355E-64551D652141}"/>
              </a:ext>
            </a:extLst>
          </p:cNvPr>
          <p:cNvSpPr txBox="1"/>
          <p:nvPr/>
        </p:nvSpPr>
        <p:spPr>
          <a:xfrm>
            <a:off x="3121741" y="3743743"/>
            <a:ext cx="88192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развитию массового спорта на территории поселения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21FD5B-32D6-D186-4334-CE5C62324B4B}"/>
              </a:ext>
            </a:extLst>
          </p:cNvPr>
          <p:cNvSpPr txBox="1"/>
          <p:nvPr/>
        </p:nvSpPr>
        <p:spPr>
          <a:xfrm>
            <a:off x="3451215" y="4695464"/>
            <a:ext cx="71637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(</a:t>
            </a:r>
            <a:r>
              <a:rPr lang="en-US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3 730,6 </a:t>
            </a:r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26E5E4-995F-8454-B03C-CA5D4059E0C3}"/>
              </a:ext>
            </a:extLst>
          </p:cNvPr>
          <p:cNvSpPr txBox="1"/>
          <p:nvPr/>
        </p:nvSpPr>
        <p:spPr>
          <a:xfrm>
            <a:off x="3141234" y="5116654"/>
            <a:ext cx="87997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деятельности МБУКиС «Иссадский СДК», реализация развития культурно-массовых мероприятий, поддержка развития общественной инфраструктуры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3948710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2F9C10-50C8-D382-04E1-DF83C5A92688}"/>
              </a:ext>
            </a:extLst>
          </p:cNvPr>
          <p:cNvSpPr txBox="1"/>
          <p:nvPr/>
        </p:nvSpPr>
        <p:spPr>
          <a:xfrm>
            <a:off x="1228061" y="831051"/>
            <a:ext cx="611372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72700E-92E2-604B-3CBC-6799194C6B8A}"/>
              </a:ext>
            </a:extLst>
          </p:cNvPr>
          <p:cNvSpPr txBox="1"/>
          <p:nvPr/>
        </p:nvSpPr>
        <p:spPr>
          <a:xfrm>
            <a:off x="2609385" y="1809288"/>
            <a:ext cx="86108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ГОРОДСКОЙ СРЕДЫ (1 590,0 тыс. руб.)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9192A8-5A24-6915-38FE-8DC8A29C439F}"/>
              </a:ext>
            </a:extLst>
          </p:cNvPr>
          <p:cNvSpPr txBox="1"/>
          <p:nvPr/>
        </p:nvSpPr>
        <p:spPr>
          <a:xfrm>
            <a:off x="2937164" y="2200457"/>
            <a:ext cx="90038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благоустройству общественной территории – </a:t>
            </a:r>
            <a:r>
              <a:rPr lang="ru-RU" sz="2200" dirty="0" err="1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Лоханинский</a:t>
            </a:r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парк по ул. Парковая, д. Иссад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2C7B4F-6453-AA68-B182-6F4296124BEF}"/>
              </a:ext>
            </a:extLst>
          </p:cNvPr>
          <p:cNvSpPr txBox="1"/>
          <p:nvPr/>
        </p:nvSpPr>
        <p:spPr>
          <a:xfrm>
            <a:off x="2609385" y="3250215"/>
            <a:ext cx="8724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МУНИЦИПАЛЬНЫМ ИМУЩЕСТВОМ(400,0 тыс. руб.)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3866B9-BCD5-C9BA-355E-64551D652141}"/>
              </a:ext>
            </a:extLst>
          </p:cNvPr>
          <p:cNvSpPr txBox="1"/>
          <p:nvPr/>
        </p:nvSpPr>
        <p:spPr>
          <a:xfrm>
            <a:off x="2609385" y="3743743"/>
            <a:ext cx="9331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землепользованию и застройке, содержанию муниципального имущества, оформление прав на имущество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21FD5B-32D6-D186-4334-CE5C62324B4B}"/>
              </a:ext>
            </a:extLst>
          </p:cNvPr>
          <p:cNvSpPr txBox="1"/>
          <p:nvPr/>
        </p:nvSpPr>
        <p:spPr>
          <a:xfrm>
            <a:off x="2609385" y="4695464"/>
            <a:ext cx="87241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УСТОЙЧИВОЕ РАЗВИТИЕ ТЕРРИТОРИИ (5 636,5 тыс. руб.)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26E5E4-995F-8454-B03C-CA5D4059E0C3}"/>
              </a:ext>
            </a:extLst>
          </p:cNvPr>
          <p:cNvSpPr txBox="1"/>
          <p:nvPr/>
        </p:nvSpPr>
        <p:spPr>
          <a:xfrm>
            <a:off x="2609384" y="5116654"/>
            <a:ext cx="93316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рамках 147-оз, 3-оз, мероприятия по санитарной очистке территории, проведение субботников, ремонт уличного освещения, создание мест накопления ТКО</a:t>
            </a:r>
          </a:p>
        </p:txBody>
      </p:sp>
      <p:sp>
        <p:nvSpPr>
          <p:cNvPr id="2" name="Прямоугольник: скругленные углы 1" descr="Пейзаж парка">
            <a:extLst>
              <a:ext uri="{FF2B5EF4-FFF2-40B4-BE49-F238E27FC236}">
                <a16:creationId xmlns:a16="http://schemas.microsoft.com/office/drawing/2014/main" id="{71E394DF-3894-5A9E-AF19-4042CB98C770}"/>
              </a:ext>
            </a:extLst>
          </p:cNvPr>
          <p:cNvSpPr/>
          <p:nvPr/>
        </p:nvSpPr>
        <p:spPr>
          <a:xfrm>
            <a:off x="1171030" y="1961536"/>
            <a:ext cx="1438355" cy="907601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t="-17000" b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Прямоугольник: скругленные углы 4" descr="Город">
            <a:extLst>
              <a:ext uri="{FF2B5EF4-FFF2-40B4-BE49-F238E27FC236}">
                <a16:creationId xmlns:a16="http://schemas.microsoft.com/office/drawing/2014/main" id="{755DA04D-6ECB-5D1F-DD87-8964010A4692}"/>
              </a:ext>
            </a:extLst>
          </p:cNvPr>
          <p:cNvSpPr/>
          <p:nvPr/>
        </p:nvSpPr>
        <p:spPr>
          <a:xfrm>
            <a:off x="1213193" y="3376602"/>
            <a:ext cx="1396192" cy="993099"/>
          </a:xfrm>
          <a:prstGeom prst="roundRect">
            <a:avLst>
              <a:gd name="adj" fmla="val 10000"/>
            </a:avLst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 t="-21000" b="-2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Прямоугольник: скругленные углы 5" descr="Расширение бизнеса">
            <a:extLst>
              <a:ext uri="{FF2B5EF4-FFF2-40B4-BE49-F238E27FC236}">
                <a16:creationId xmlns:a16="http://schemas.microsoft.com/office/drawing/2014/main" id="{9B558729-D4B3-F457-38FB-824090C640ED}"/>
              </a:ext>
            </a:extLst>
          </p:cNvPr>
          <p:cNvSpPr/>
          <p:nvPr/>
        </p:nvSpPr>
        <p:spPr>
          <a:xfrm>
            <a:off x="1171029" y="4960648"/>
            <a:ext cx="1438355" cy="1242025"/>
          </a:xfrm>
          <a:prstGeom prst="roundRect">
            <a:avLst>
              <a:gd name="adj" fmla="val 10000"/>
            </a:avLst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 t="-26000" b="-2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628702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2F9C10-50C8-D382-04E1-DF83C5A92688}"/>
              </a:ext>
            </a:extLst>
          </p:cNvPr>
          <p:cNvSpPr txBox="1"/>
          <p:nvPr/>
        </p:nvSpPr>
        <p:spPr>
          <a:xfrm>
            <a:off x="1228061" y="831051"/>
            <a:ext cx="611372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72700E-92E2-604B-3CBC-6799194C6B8A}"/>
              </a:ext>
            </a:extLst>
          </p:cNvPr>
          <p:cNvSpPr txBox="1"/>
          <p:nvPr/>
        </p:nvSpPr>
        <p:spPr>
          <a:xfrm>
            <a:off x="2189538" y="1665531"/>
            <a:ext cx="9751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БЕЗОПАСНОСТИ ДОРОЖНОГО ДВИЖЕНИЯ (2 100,0 тыс. руб.)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9192A8-5A24-6915-38FE-8DC8A29C439F}"/>
              </a:ext>
            </a:extLst>
          </p:cNvPr>
          <p:cNvSpPr txBox="1"/>
          <p:nvPr/>
        </p:nvSpPr>
        <p:spPr>
          <a:xfrm>
            <a:off x="2189537" y="2093555"/>
            <a:ext cx="97514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содержанию, ремонту автомобильных дорог общего пользования местного значения, в том числе освещение улично-дорожной сети.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2C7B4F-6453-AA68-B182-6F4296124BEF}"/>
              </a:ext>
            </a:extLst>
          </p:cNvPr>
          <p:cNvSpPr txBox="1"/>
          <p:nvPr/>
        </p:nvSpPr>
        <p:spPr>
          <a:xfrm>
            <a:off x="2609383" y="3267749"/>
            <a:ext cx="87241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МУНИЦИПАЛЬНОЙ СЛУЖБЫ (30,0 тыс. руб.)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3866B9-BCD5-C9BA-355E-64551D652141}"/>
              </a:ext>
            </a:extLst>
          </p:cNvPr>
          <p:cNvSpPr txBox="1"/>
          <p:nvPr/>
        </p:nvSpPr>
        <p:spPr>
          <a:xfrm>
            <a:off x="2546397" y="3872101"/>
            <a:ext cx="93945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повышению квалификации муниципальных служащих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21FD5B-32D6-D186-4334-CE5C62324B4B}"/>
              </a:ext>
            </a:extLst>
          </p:cNvPr>
          <p:cNvSpPr txBox="1"/>
          <p:nvPr/>
        </p:nvSpPr>
        <p:spPr>
          <a:xfrm>
            <a:off x="2609383" y="4915678"/>
            <a:ext cx="87241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СЕТИ АВТОМОБИЛЬНЫХ ДОРОГ (395,9 тыс. руб.)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26E5E4-995F-8454-B03C-CA5D4059E0C3}"/>
              </a:ext>
            </a:extLst>
          </p:cNvPr>
          <p:cNvSpPr txBox="1"/>
          <p:nvPr/>
        </p:nvSpPr>
        <p:spPr>
          <a:xfrm>
            <a:off x="2609382" y="5372494"/>
            <a:ext cx="93316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ремонту автомобильных дорог и сохранению их протяженности </a:t>
            </a:r>
          </a:p>
        </p:txBody>
      </p:sp>
      <p:sp>
        <p:nvSpPr>
          <p:cNvPr id="4" name="Прямоугольник: скругленные углы 3" descr="Полиция">
            <a:extLst>
              <a:ext uri="{FF2B5EF4-FFF2-40B4-BE49-F238E27FC236}">
                <a16:creationId xmlns:a16="http://schemas.microsoft.com/office/drawing/2014/main" id="{3FD961B7-3FC6-CAFF-8267-1A35BDA9F1AB}"/>
              </a:ext>
            </a:extLst>
          </p:cNvPr>
          <p:cNvSpPr/>
          <p:nvPr/>
        </p:nvSpPr>
        <p:spPr>
          <a:xfrm>
            <a:off x="921488" y="1814494"/>
            <a:ext cx="1268050" cy="1101687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t="-20000" b="-2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рямоугольник: скругленные углы 6" descr="Аудитория">
            <a:extLst>
              <a:ext uri="{FF2B5EF4-FFF2-40B4-BE49-F238E27FC236}">
                <a16:creationId xmlns:a16="http://schemas.microsoft.com/office/drawing/2014/main" id="{65019B07-F169-65C8-992F-9D378EE62978}"/>
              </a:ext>
            </a:extLst>
          </p:cNvPr>
          <p:cNvSpPr/>
          <p:nvPr/>
        </p:nvSpPr>
        <p:spPr>
          <a:xfrm>
            <a:off x="921488" y="3386139"/>
            <a:ext cx="1268050" cy="1101687"/>
          </a:xfrm>
          <a:prstGeom prst="roundRect">
            <a:avLst>
              <a:gd name="adj" fmla="val 10000"/>
            </a:avLst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 t="-23000" b="-2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: скругленные углы 8" descr="Машина">
            <a:extLst>
              <a:ext uri="{FF2B5EF4-FFF2-40B4-BE49-F238E27FC236}">
                <a16:creationId xmlns:a16="http://schemas.microsoft.com/office/drawing/2014/main" id="{DB82DD4B-B89A-0AB2-F10E-F8982522EFD7}"/>
              </a:ext>
            </a:extLst>
          </p:cNvPr>
          <p:cNvSpPr/>
          <p:nvPr/>
        </p:nvSpPr>
        <p:spPr>
          <a:xfrm>
            <a:off x="921487" y="4957784"/>
            <a:ext cx="1268049" cy="1069165"/>
          </a:xfrm>
          <a:prstGeom prst="roundRect">
            <a:avLst>
              <a:gd name="adj" fmla="val 10000"/>
            </a:avLst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 t="-28000" b="-28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168935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2F9C10-50C8-D382-04E1-DF83C5A92688}"/>
              </a:ext>
            </a:extLst>
          </p:cNvPr>
          <p:cNvSpPr txBox="1"/>
          <p:nvPr/>
        </p:nvSpPr>
        <p:spPr>
          <a:xfrm>
            <a:off x="1228061" y="831051"/>
            <a:ext cx="611372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72700E-92E2-604B-3CBC-6799194C6B8A}"/>
              </a:ext>
            </a:extLst>
          </p:cNvPr>
          <p:cNvSpPr txBox="1"/>
          <p:nvPr/>
        </p:nvSpPr>
        <p:spPr>
          <a:xfrm>
            <a:off x="2189538" y="1665531"/>
            <a:ext cx="9751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ЖИЗНЕДЕЯТЕЛЬНОСТИ (281,5 тыс. руб.)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9192A8-5A24-6915-38FE-8DC8A29C439F}"/>
              </a:ext>
            </a:extLst>
          </p:cNvPr>
          <p:cNvSpPr txBox="1"/>
          <p:nvPr/>
        </p:nvSpPr>
        <p:spPr>
          <a:xfrm>
            <a:off x="2334409" y="2093555"/>
            <a:ext cx="96065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обеспечению пожарной безопасности;</a:t>
            </a:r>
          </a:p>
          <a:p>
            <a:pPr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безопасности населения от угроз природного и техногенного характера, противодействие терроризму и экстремизму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2C7B4F-6453-AA68-B182-6F4296124BEF}"/>
              </a:ext>
            </a:extLst>
          </p:cNvPr>
          <p:cNvSpPr txBox="1"/>
          <p:nvPr/>
        </p:nvSpPr>
        <p:spPr>
          <a:xfrm>
            <a:off x="1482436" y="3267749"/>
            <a:ext cx="10709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РАЗВИТИЯ И ФУНКЦИОНИРОВАНИЯ ЖКХ (290,0 тыс. руб.)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3866B9-BCD5-C9BA-355E-64551D652141}"/>
              </a:ext>
            </a:extLst>
          </p:cNvPr>
          <p:cNvSpPr txBox="1"/>
          <p:nvPr/>
        </p:nvSpPr>
        <p:spPr>
          <a:xfrm>
            <a:off x="1981200" y="3825934"/>
            <a:ext cx="99462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замене светильников</a:t>
            </a:r>
            <a:r>
              <a:rPr lang="ru-RU" sz="22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уличного освещения; </a:t>
            </a:r>
          </a:p>
          <a:p>
            <a:pPr lvl="0"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области газификации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21FD5B-32D6-D186-4334-CE5C62324B4B}"/>
              </a:ext>
            </a:extLst>
          </p:cNvPr>
          <p:cNvSpPr txBox="1"/>
          <p:nvPr/>
        </p:nvSpPr>
        <p:spPr>
          <a:xfrm>
            <a:off x="2609383" y="4915678"/>
            <a:ext cx="87241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УСЛОВИЙ ОХРАНЫ ТРУДА (42,5 тыс. руб.)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26E5E4-995F-8454-B03C-CA5D4059E0C3}"/>
              </a:ext>
            </a:extLst>
          </p:cNvPr>
          <p:cNvSpPr txBox="1"/>
          <p:nvPr/>
        </p:nvSpPr>
        <p:spPr>
          <a:xfrm>
            <a:off x="2244908" y="5346565"/>
            <a:ext cx="91439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ремонту автомобильных дорог и сохранению их протяженности </a:t>
            </a:r>
          </a:p>
        </p:txBody>
      </p:sp>
      <p:sp>
        <p:nvSpPr>
          <p:cNvPr id="2" name="Прямоугольник: скругленные углы 1" descr="Пожарный">
            <a:extLst>
              <a:ext uri="{FF2B5EF4-FFF2-40B4-BE49-F238E27FC236}">
                <a16:creationId xmlns:a16="http://schemas.microsoft.com/office/drawing/2014/main" id="{25BC8897-E724-2E29-7977-79CEDEA4F214}"/>
              </a:ext>
            </a:extLst>
          </p:cNvPr>
          <p:cNvSpPr/>
          <p:nvPr/>
        </p:nvSpPr>
        <p:spPr>
          <a:xfrm>
            <a:off x="329146" y="1752053"/>
            <a:ext cx="1547360" cy="1395601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t="-9000" b="-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4B9E464-18B7-C23F-C032-F28861DB8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87" y="3358966"/>
            <a:ext cx="1611919" cy="13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 descr="Высокое напряжение">
            <a:extLst>
              <a:ext uri="{FF2B5EF4-FFF2-40B4-BE49-F238E27FC236}">
                <a16:creationId xmlns:a16="http://schemas.microsoft.com/office/drawing/2014/main" id="{19EC2D53-7BCE-C3C2-B38A-6146A03753E6}"/>
              </a:ext>
            </a:extLst>
          </p:cNvPr>
          <p:cNvSpPr/>
          <p:nvPr/>
        </p:nvSpPr>
        <p:spPr>
          <a:xfrm>
            <a:off x="264586" y="5010123"/>
            <a:ext cx="1611919" cy="1210568"/>
          </a:xfrm>
          <a:prstGeom prst="roundRect">
            <a:avLst>
              <a:gd name="adj" fmla="val 10000"/>
            </a:avLst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 t="-33000" b="-3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169644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2F9C10-50C8-D382-04E1-DF83C5A92688}"/>
              </a:ext>
            </a:extLst>
          </p:cNvPr>
          <p:cNvSpPr txBox="1"/>
          <p:nvPr/>
        </p:nvSpPr>
        <p:spPr>
          <a:xfrm>
            <a:off x="1228061" y="831051"/>
            <a:ext cx="611372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2C7B4F-6453-AA68-B182-6F4296124BEF}"/>
              </a:ext>
            </a:extLst>
          </p:cNvPr>
          <p:cNvSpPr txBox="1"/>
          <p:nvPr/>
        </p:nvSpPr>
        <p:spPr>
          <a:xfrm>
            <a:off x="1482437" y="1872148"/>
            <a:ext cx="10709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ЗАКОНОПОСЛУШНОГО ПОВЕДЕНИЯ УДД (5,0 тыс. руб.)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3866B9-BCD5-C9BA-355E-64551D652141}"/>
              </a:ext>
            </a:extLst>
          </p:cNvPr>
          <p:cNvSpPr txBox="1"/>
          <p:nvPr/>
        </p:nvSpPr>
        <p:spPr>
          <a:xfrm>
            <a:off x="1876505" y="2296121"/>
            <a:ext cx="99462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подготовке методических рекомендаций по обучению детей правилам безопасности дорожного движения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21FD5B-32D6-D186-4334-CE5C62324B4B}"/>
              </a:ext>
            </a:extLst>
          </p:cNvPr>
          <p:cNvSpPr txBox="1"/>
          <p:nvPr/>
        </p:nvSpPr>
        <p:spPr>
          <a:xfrm>
            <a:off x="2189538" y="4111750"/>
            <a:ext cx="96331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В ОБЕСПЕЧЕНИИ ЖИЛЬЕМ ГРАЖДАН (50,0 тыс. руб.)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26E5E4-995F-8454-B03C-CA5D4059E0C3}"/>
              </a:ext>
            </a:extLst>
          </p:cNvPr>
          <p:cNvSpPr txBox="1"/>
          <p:nvPr/>
        </p:nvSpPr>
        <p:spPr>
          <a:xfrm>
            <a:off x="2277630" y="4837186"/>
            <a:ext cx="9143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сносу аварийных МКД</a:t>
            </a:r>
          </a:p>
        </p:txBody>
      </p:sp>
      <p:sp>
        <p:nvSpPr>
          <p:cNvPr id="4" name="Прямоугольник: скругленные углы 3" descr="Знак запрета">
            <a:extLst>
              <a:ext uri="{FF2B5EF4-FFF2-40B4-BE49-F238E27FC236}">
                <a16:creationId xmlns:a16="http://schemas.microsoft.com/office/drawing/2014/main" id="{4C7A4F75-08D1-8E0A-F68C-1B17FA29B594}"/>
              </a:ext>
            </a:extLst>
          </p:cNvPr>
          <p:cNvSpPr/>
          <p:nvPr/>
        </p:nvSpPr>
        <p:spPr>
          <a:xfrm>
            <a:off x="242125" y="1848285"/>
            <a:ext cx="1634380" cy="1419464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t="-3000" b="-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Прямоугольник: скругленные углы 5" descr="Дом">
            <a:extLst>
              <a:ext uri="{FF2B5EF4-FFF2-40B4-BE49-F238E27FC236}">
                <a16:creationId xmlns:a16="http://schemas.microsoft.com/office/drawing/2014/main" id="{11C998CE-6E44-73A7-2988-4B9A39C43CFC}"/>
              </a:ext>
            </a:extLst>
          </p:cNvPr>
          <p:cNvSpPr/>
          <p:nvPr/>
        </p:nvSpPr>
        <p:spPr>
          <a:xfrm>
            <a:off x="369180" y="4079549"/>
            <a:ext cx="1507325" cy="1419464"/>
          </a:xfrm>
          <a:prstGeom prst="roundRect">
            <a:avLst>
              <a:gd name="adj" fmla="val 10000"/>
            </a:avLst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 t="-6000" b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202647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2F9C10-50C8-D382-04E1-DF83C5A92688}"/>
              </a:ext>
            </a:extLst>
          </p:cNvPr>
          <p:cNvSpPr txBox="1"/>
          <p:nvPr/>
        </p:nvSpPr>
        <p:spPr>
          <a:xfrm>
            <a:off x="1579418" y="831051"/>
            <a:ext cx="631767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 РАСХОДЫ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E3A030-0D8D-B9EF-C956-FEBE0F948DB3}"/>
              </a:ext>
            </a:extLst>
          </p:cNvPr>
          <p:cNvSpPr txBox="1"/>
          <p:nvPr/>
        </p:nvSpPr>
        <p:spPr>
          <a:xfrm>
            <a:off x="872836" y="1859458"/>
            <a:ext cx="10446327" cy="48320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содержание ОМСУ в том числе на оплату труда и начисления на неё;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МБТ бюджету Волховского муниципального района за переданные полномочия;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Пенсионное обеспечение;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резервного фонда;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за уличное освещение;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взносов за капитальный ремонт;</a:t>
            </a:r>
          </a:p>
          <a:p>
            <a:endParaRPr lang="ru-RU" sz="2200" dirty="0">
              <a:solidFill>
                <a:srgbClr val="014B7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200" dirty="0">
              <a:solidFill>
                <a:srgbClr val="014B7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306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099373-F27F-09BA-7265-D0C092AB5E8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0" r="5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8B6C5EAB-81FF-4827-A160-22F4363C6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6449" y="1369394"/>
            <a:ext cx="5594606" cy="1616252"/>
          </a:xfrm>
        </p:spPr>
        <p:txBody>
          <a:bodyPr rtlCol="0"/>
          <a:lstStyle/>
          <a:p>
            <a:pPr algn="ctr" rtl="0"/>
            <a:r>
              <a:rPr lang="ru-RU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B6611344-9447-438E-873C-299AF4110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ru-RU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Степанова Ирина Алексеевна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7A3FB895-3D21-4707-8EDE-3F825906DE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ru-RU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(813 63) 35-146</a:t>
            </a:r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A0B41C33-430D-4B31-A546-F856469194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en-US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stepanovaissad@mail.ru</a:t>
            </a:r>
            <a:endParaRPr lang="ru-RU" dirty="0">
              <a:solidFill>
                <a:srgbClr val="014B7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E62065D0-127B-4884-9760-D1FFEC38A6F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ru-RU" dirty="0" err="1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иссад.рф</a:t>
            </a:r>
            <a:endParaRPr lang="ru-RU" dirty="0">
              <a:solidFill>
                <a:srgbClr val="014B7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Шестиугольник 18" descr="Сплошной темный шестиугольник в центре изображения">
            <a:extLst>
              <a:ext uri="{FF2B5EF4-FFF2-40B4-BE49-F238E27FC236}">
                <a16:creationId xmlns:a16="http://schemas.microsoft.com/office/drawing/2014/main" id="{7CE8B54A-D8B2-498F-ACFB-31AC2DEB83FA}"/>
              </a:ext>
            </a:extLst>
          </p:cNvPr>
          <p:cNvSpPr/>
          <p:nvPr/>
        </p:nvSpPr>
        <p:spPr>
          <a:xfrm>
            <a:off x="2387514" y="2388914"/>
            <a:ext cx="3020290" cy="2080172"/>
          </a:xfrm>
          <a:prstGeom prst="hexagon">
            <a:avLst/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МУНИЦИПАЛЬНОЕ ОБРАЗОВАНИЕ</a:t>
            </a:r>
          </a:p>
          <a:p>
            <a:pPr algn="ctr" rtl="0"/>
            <a:r>
              <a:rPr lang="ru-RU" dirty="0"/>
              <a:t> ИССАДСКОЕ СЕЛЬСКОЕ ПОСЕЛЕНИЕ</a:t>
            </a:r>
          </a:p>
        </p:txBody>
      </p:sp>
    </p:spTree>
    <p:extLst>
      <p:ext uri="{BB962C8B-B14F-4D97-AF65-F5344CB8AC3E}">
        <p14:creationId xmlns:p14="http://schemas.microsoft.com/office/powerpoint/2010/main" val="226095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id="{2590ADEE-BBC0-4161-A1BF-CFFA4BC69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74068" y="3235014"/>
            <a:ext cx="3045666" cy="3665240"/>
          </a:xfrm>
          <a:custGeom>
            <a:avLst/>
            <a:gdLst>
              <a:gd name="connsiteX0" fmla="*/ 0 w 2295144"/>
              <a:gd name="connsiteY0" fmla="*/ 0 h 2770638"/>
              <a:gd name="connsiteX1" fmla="*/ 2295144 w 2295144"/>
              <a:gd name="connsiteY1" fmla="*/ 0 h 2770638"/>
              <a:gd name="connsiteX2" fmla="*/ 2295144 w 2295144"/>
              <a:gd name="connsiteY2" fmla="*/ 2770638 h 2770638"/>
              <a:gd name="connsiteX3" fmla="*/ 0 w 2295144"/>
              <a:gd name="connsiteY3" fmla="*/ 2770638 h 2770638"/>
              <a:gd name="connsiteX4" fmla="*/ 0 w 22951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2295144 w 3666744"/>
              <a:gd name="connsiteY2" fmla="*/ 2770638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1389888 w 3666744"/>
              <a:gd name="connsiteY2" fmla="*/ 2706630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0 w 3666744"/>
              <a:gd name="connsiteY3" fmla="*/ 2770638 h 2779782"/>
              <a:gd name="connsiteX4" fmla="*/ 0 w 3666744"/>
              <a:gd name="connsiteY4" fmla="*/ 0 h 2779782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676656 w 3666744"/>
              <a:gd name="connsiteY3" fmla="*/ 2770638 h 2779782"/>
              <a:gd name="connsiteX4" fmla="*/ 0 w 3666744"/>
              <a:gd name="connsiteY4" fmla="*/ 0 h 2779782"/>
              <a:gd name="connsiteX0" fmla="*/ 2340864 w 2990088"/>
              <a:gd name="connsiteY0" fmla="*/ 0 h 2779782"/>
              <a:gd name="connsiteX1" fmla="*/ 2990088 w 2990088"/>
              <a:gd name="connsiteY1" fmla="*/ 0 h 2779782"/>
              <a:gd name="connsiteX2" fmla="*/ 676656 w 2990088"/>
              <a:gd name="connsiteY2" fmla="*/ 2779782 h 2779782"/>
              <a:gd name="connsiteX3" fmla="*/ 0 w 2990088"/>
              <a:gd name="connsiteY3" fmla="*/ 2770638 h 2779782"/>
              <a:gd name="connsiteX4" fmla="*/ 2340864 w 2990088"/>
              <a:gd name="connsiteY4" fmla="*/ 0 h 2779782"/>
              <a:gd name="connsiteX0" fmla="*/ 2997578 w 2997578"/>
              <a:gd name="connsiteY0" fmla="*/ 0 h 3561541"/>
              <a:gd name="connsiteX1" fmla="*/ 2990088 w 2997578"/>
              <a:gd name="connsiteY1" fmla="*/ 781759 h 3561541"/>
              <a:gd name="connsiteX2" fmla="*/ 676656 w 2997578"/>
              <a:gd name="connsiteY2" fmla="*/ 3561541 h 3561541"/>
              <a:gd name="connsiteX3" fmla="*/ 0 w 2997578"/>
              <a:gd name="connsiteY3" fmla="*/ 3552397 h 3561541"/>
              <a:gd name="connsiteX4" fmla="*/ 2997578 w 2997578"/>
              <a:gd name="connsiteY4" fmla="*/ 0 h 3561541"/>
              <a:gd name="connsiteX0" fmla="*/ 2997578 w 2997578"/>
              <a:gd name="connsiteY0" fmla="*/ 0 h 3552397"/>
              <a:gd name="connsiteX1" fmla="*/ 2990088 w 2997578"/>
              <a:gd name="connsiteY1" fmla="*/ 781759 h 3552397"/>
              <a:gd name="connsiteX2" fmla="*/ 2100586 w 2997578"/>
              <a:gd name="connsiteY2" fmla="*/ 1861618 h 3552397"/>
              <a:gd name="connsiteX3" fmla="*/ 0 w 2997578"/>
              <a:gd name="connsiteY3" fmla="*/ 3552397 h 3552397"/>
              <a:gd name="connsiteX4" fmla="*/ 2997578 w 2997578"/>
              <a:gd name="connsiteY4" fmla="*/ 0 h 3552397"/>
              <a:gd name="connsiteX0" fmla="*/ 1573648 w 1573648"/>
              <a:gd name="connsiteY0" fmla="*/ 0 h 1865401"/>
              <a:gd name="connsiteX1" fmla="*/ 1566158 w 1573648"/>
              <a:gd name="connsiteY1" fmla="*/ 781759 h 1865401"/>
              <a:gd name="connsiteX2" fmla="*/ 676656 w 1573648"/>
              <a:gd name="connsiteY2" fmla="*/ 1861618 h 1865401"/>
              <a:gd name="connsiteX3" fmla="*/ 0 w 1573648"/>
              <a:gd name="connsiteY3" fmla="*/ 1865401 h 1865401"/>
              <a:gd name="connsiteX4" fmla="*/ 1573648 w 1573648"/>
              <a:gd name="connsiteY4" fmla="*/ 0 h 186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48" h="1865401">
                <a:moveTo>
                  <a:pt x="1573648" y="0"/>
                </a:moveTo>
                <a:cubicBezTo>
                  <a:pt x="1571151" y="260586"/>
                  <a:pt x="1568655" y="521173"/>
                  <a:pt x="1566158" y="781759"/>
                </a:cubicBezTo>
                <a:lnTo>
                  <a:pt x="676656" y="1861618"/>
                </a:lnTo>
                <a:lnTo>
                  <a:pt x="0" y="1865401"/>
                </a:lnTo>
                <a:lnTo>
                  <a:pt x="1573648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5778164" y="-8096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7734CA-05E0-4B40-BDC4-99D10CA3A536}"/>
              </a:ext>
            </a:extLst>
          </p:cNvPr>
          <p:cNvSpPr txBox="1"/>
          <p:nvPr/>
        </p:nvSpPr>
        <p:spPr>
          <a:xfrm>
            <a:off x="0" y="1570588"/>
            <a:ext cx="1090352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014B7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СОСТАВЛЕНИЯ ПРОЕКТА БЮДЖЕТА (БК РФ Статья 172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025EA1-3641-37EE-C065-63302B856926}"/>
              </a:ext>
            </a:extLst>
          </p:cNvPr>
          <p:cNvSpPr txBox="1"/>
          <p:nvPr/>
        </p:nvSpPr>
        <p:spPr>
          <a:xfrm>
            <a:off x="1246434" y="2507196"/>
            <a:ext cx="79277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бюджетной и налоговой политики МО Иссадское СП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3303CFE-365F-5DAC-0F0E-9E2FBAD32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6901" y="175831"/>
            <a:ext cx="1174884" cy="1097030"/>
          </a:xfrm>
          <a:prstGeom prst="rect">
            <a:avLst/>
          </a:prstGeom>
        </p:spPr>
      </p:pic>
      <p:sp>
        <p:nvSpPr>
          <p:cNvPr id="30" name="Стрелка: вправо 29">
            <a:extLst>
              <a:ext uri="{FF2B5EF4-FFF2-40B4-BE49-F238E27FC236}">
                <a16:creationId xmlns:a16="http://schemas.microsoft.com/office/drawing/2014/main" id="{06DD28C1-2FEE-A818-D99C-A4CF61FD7A60}"/>
              </a:ext>
            </a:extLst>
          </p:cNvPr>
          <p:cNvSpPr/>
          <p:nvPr/>
        </p:nvSpPr>
        <p:spPr>
          <a:xfrm>
            <a:off x="398027" y="2617449"/>
            <a:ext cx="848479" cy="446276"/>
          </a:xfrm>
          <a:prstGeom prst="rightArrow">
            <a:avLst/>
          </a:prstGeom>
          <a:solidFill>
            <a:srgbClr val="014E7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вправо 30">
            <a:extLst>
              <a:ext uri="{FF2B5EF4-FFF2-40B4-BE49-F238E27FC236}">
                <a16:creationId xmlns:a16="http://schemas.microsoft.com/office/drawing/2014/main" id="{0539AB30-DE6B-2469-746A-0C4DD1E2563A}"/>
              </a:ext>
            </a:extLst>
          </p:cNvPr>
          <p:cNvSpPr/>
          <p:nvPr/>
        </p:nvSpPr>
        <p:spPr>
          <a:xfrm>
            <a:off x="398028" y="3581363"/>
            <a:ext cx="848479" cy="446276"/>
          </a:xfrm>
          <a:prstGeom prst="rightArrow">
            <a:avLst/>
          </a:prstGeom>
          <a:solidFill>
            <a:srgbClr val="014B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0BE237E-03C5-3541-3E25-BFFE2DA07A7A}"/>
              </a:ext>
            </a:extLst>
          </p:cNvPr>
          <p:cNvSpPr txBox="1"/>
          <p:nvPr/>
        </p:nvSpPr>
        <p:spPr>
          <a:xfrm>
            <a:off x="1246507" y="3578431"/>
            <a:ext cx="103916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14E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социально-экономического развития МО Иссадское СП на 2024-2026 гг.</a:t>
            </a:r>
          </a:p>
        </p:txBody>
      </p:sp>
      <p:sp>
        <p:nvSpPr>
          <p:cNvPr id="34" name="Стрелка: вправо 33">
            <a:extLst>
              <a:ext uri="{FF2B5EF4-FFF2-40B4-BE49-F238E27FC236}">
                <a16:creationId xmlns:a16="http://schemas.microsoft.com/office/drawing/2014/main" id="{C6A9CF41-2587-CB4B-6402-70EA66DE09B4}"/>
              </a:ext>
            </a:extLst>
          </p:cNvPr>
          <p:cNvSpPr/>
          <p:nvPr/>
        </p:nvSpPr>
        <p:spPr>
          <a:xfrm>
            <a:off x="398029" y="4579283"/>
            <a:ext cx="848479" cy="430887"/>
          </a:xfrm>
          <a:prstGeom prst="rightArrow">
            <a:avLst/>
          </a:prstGeom>
          <a:solidFill>
            <a:srgbClr val="014B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4C3AFE-F855-F6DF-1238-CD79B6431EF1}"/>
              </a:ext>
            </a:extLst>
          </p:cNvPr>
          <p:cNvSpPr txBox="1"/>
          <p:nvPr/>
        </p:nvSpPr>
        <p:spPr>
          <a:xfrm>
            <a:off x="1246508" y="4583360"/>
            <a:ext cx="1039162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послание Президента Российской Федерации</a:t>
            </a:r>
          </a:p>
        </p:txBody>
      </p:sp>
      <p:sp>
        <p:nvSpPr>
          <p:cNvPr id="37" name="Стрелка: вправо 36">
            <a:extLst>
              <a:ext uri="{FF2B5EF4-FFF2-40B4-BE49-F238E27FC236}">
                <a16:creationId xmlns:a16="http://schemas.microsoft.com/office/drawing/2014/main" id="{067926AB-4B81-2F1A-51CB-2DC9D153EFC3}"/>
              </a:ext>
            </a:extLst>
          </p:cNvPr>
          <p:cNvSpPr/>
          <p:nvPr/>
        </p:nvSpPr>
        <p:spPr>
          <a:xfrm>
            <a:off x="398030" y="5577202"/>
            <a:ext cx="848479" cy="438581"/>
          </a:xfrm>
          <a:prstGeom prst="rightArrow">
            <a:avLst/>
          </a:prstGeom>
          <a:solidFill>
            <a:srgbClr val="014B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81D4891-44DD-88A4-C00E-4C4B2022D160}"/>
              </a:ext>
            </a:extLst>
          </p:cNvPr>
          <p:cNvSpPr txBox="1"/>
          <p:nvPr/>
        </p:nvSpPr>
        <p:spPr>
          <a:xfrm>
            <a:off x="1246509" y="5584897"/>
            <a:ext cx="72680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145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95433DB7-538E-85E4-83D8-9D23C64F2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9355" y="3956399"/>
            <a:ext cx="3300957" cy="203772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103C7304-9112-C4E5-9E1B-AFD3CD2D5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7233" y="5030170"/>
            <a:ext cx="2794656" cy="1716404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972005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id="{2590ADEE-BBC0-4161-A1BF-CFFA4BC69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74068" y="3235014"/>
            <a:ext cx="3045666" cy="3665240"/>
          </a:xfrm>
          <a:custGeom>
            <a:avLst/>
            <a:gdLst>
              <a:gd name="connsiteX0" fmla="*/ 0 w 2295144"/>
              <a:gd name="connsiteY0" fmla="*/ 0 h 2770638"/>
              <a:gd name="connsiteX1" fmla="*/ 2295144 w 2295144"/>
              <a:gd name="connsiteY1" fmla="*/ 0 h 2770638"/>
              <a:gd name="connsiteX2" fmla="*/ 2295144 w 2295144"/>
              <a:gd name="connsiteY2" fmla="*/ 2770638 h 2770638"/>
              <a:gd name="connsiteX3" fmla="*/ 0 w 2295144"/>
              <a:gd name="connsiteY3" fmla="*/ 2770638 h 2770638"/>
              <a:gd name="connsiteX4" fmla="*/ 0 w 22951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2295144 w 3666744"/>
              <a:gd name="connsiteY2" fmla="*/ 2770638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1389888 w 3666744"/>
              <a:gd name="connsiteY2" fmla="*/ 2706630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0 w 3666744"/>
              <a:gd name="connsiteY3" fmla="*/ 2770638 h 2779782"/>
              <a:gd name="connsiteX4" fmla="*/ 0 w 3666744"/>
              <a:gd name="connsiteY4" fmla="*/ 0 h 2779782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676656 w 3666744"/>
              <a:gd name="connsiteY3" fmla="*/ 2770638 h 2779782"/>
              <a:gd name="connsiteX4" fmla="*/ 0 w 3666744"/>
              <a:gd name="connsiteY4" fmla="*/ 0 h 2779782"/>
              <a:gd name="connsiteX0" fmla="*/ 2340864 w 2990088"/>
              <a:gd name="connsiteY0" fmla="*/ 0 h 2779782"/>
              <a:gd name="connsiteX1" fmla="*/ 2990088 w 2990088"/>
              <a:gd name="connsiteY1" fmla="*/ 0 h 2779782"/>
              <a:gd name="connsiteX2" fmla="*/ 676656 w 2990088"/>
              <a:gd name="connsiteY2" fmla="*/ 2779782 h 2779782"/>
              <a:gd name="connsiteX3" fmla="*/ 0 w 2990088"/>
              <a:gd name="connsiteY3" fmla="*/ 2770638 h 2779782"/>
              <a:gd name="connsiteX4" fmla="*/ 2340864 w 2990088"/>
              <a:gd name="connsiteY4" fmla="*/ 0 h 2779782"/>
              <a:gd name="connsiteX0" fmla="*/ 2997578 w 2997578"/>
              <a:gd name="connsiteY0" fmla="*/ 0 h 3561541"/>
              <a:gd name="connsiteX1" fmla="*/ 2990088 w 2997578"/>
              <a:gd name="connsiteY1" fmla="*/ 781759 h 3561541"/>
              <a:gd name="connsiteX2" fmla="*/ 676656 w 2997578"/>
              <a:gd name="connsiteY2" fmla="*/ 3561541 h 3561541"/>
              <a:gd name="connsiteX3" fmla="*/ 0 w 2997578"/>
              <a:gd name="connsiteY3" fmla="*/ 3552397 h 3561541"/>
              <a:gd name="connsiteX4" fmla="*/ 2997578 w 2997578"/>
              <a:gd name="connsiteY4" fmla="*/ 0 h 3561541"/>
              <a:gd name="connsiteX0" fmla="*/ 2997578 w 2997578"/>
              <a:gd name="connsiteY0" fmla="*/ 0 h 3552397"/>
              <a:gd name="connsiteX1" fmla="*/ 2990088 w 2997578"/>
              <a:gd name="connsiteY1" fmla="*/ 781759 h 3552397"/>
              <a:gd name="connsiteX2" fmla="*/ 2100586 w 2997578"/>
              <a:gd name="connsiteY2" fmla="*/ 1861618 h 3552397"/>
              <a:gd name="connsiteX3" fmla="*/ 0 w 2997578"/>
              <a:gd name="connsiteY3" fmla="*/ 3552397 h 3552397"/>
              <a:gd name="connsiteX4" fmla="*/ 2997578 w 2997578"/>
              <a:gd name="connsiteY4" fmla="*/ 0 h 3552397"/>
              <a:gd name="connsiteX0" fmla="*/ 1573648 w 1573648"/>
              <a:gd name="connsiteY0" fmla="*/ 0 h 1865401"/>
              <a:gd name="connsiteX1" fmla="*/ 1566158 w 1573648"/>
              <a:gd name="connsiteY1" fmla="*/ 781759 h 1865401"/>
              <a:gd name="connsiteX2" fmla="*/ 676656 w 1573648"/>
              <a:gd name="connsiteY2" fmla="*/ 1861618 h 1865401"/>
              <a:gd name="connsiteX3" fmla="*/ 0 w 1573648"/>
              <a:gd name="connsiteY3" fmla="*/ 1865401 h 1865401"/>
              <a:gd name="connsiteX4" fmla="*/ 1573648 w 1573648"/>
              <a:gd name="connsiteY4" fmla="*/ 0 h 186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48" h="1865401">
                <a:moveTo>
                  <a:pt x="1573648" y="0"/>
                </a:moveTo>
                <a:cubicBezTo>
                  <a:pt x="1571151" y="260586"/>
                  <a:pt x="1568655" y="521173"/>
                  <a:pt x="1566158" y="781759"/>
                </a:cubicBezTo>
                <a:lnTo>
                  <a:pt x="676656" y="1861618"/>
                </a:lnTo>
                <a:lnTo>
                  <a:pt x="0" y="1865401"/>
                </a:lnTo>
                <a:lnTo>
                  <a:pt x="1573648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B9F08F-369D-B638-1577-204EF996D803}"/>
              </a:ext>
            </a:extLst>
          </p:cNvPr>
          <p:cNvSpPr txBox="1"/>
          <p:nvPr/>
        </p:nvSpPr>
        <p:spPr>
          <a:xfrm>
            <a:off x="0" y="469406"/>
            <a:ext cx="766156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0140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ПЕРВОГО ЧТЕНИЯ ПРОЕКТА БЮДЖЕТА </a:t>
            </a:r>
          </a:p>
          <a:p>
            <a:pPr algn="ctr"/>
            <a:r>
              <a:rPr lang="ru-RU" sz="2500" b="1" dirty="0">
                <a:solidFill>
                  <a:srgbClr val="0140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(ст. 64 Положения о бюджетном процессе)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45D210-0E58-EDC4-F4D8-7F6159115ED6}"/>
              </a:ext>
            </a:extLst>
          </p:cNvPr>
          <p:cNvSpPr txBox="1"/>
          <p:nvPr/>
        </p:nvSpPr>
        <p:spPr>
          <a:xfrm>
            <a:off x="692728" y="2430246"/>
            <a:ext cx="793172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Прогнозируемый общий объем доходов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6B349B-6792-595A-F9FF-747896A3C547}"/>
              </a:ext>
            </a:extLst>
          </p:cNvPr>
          <p:cNvSpPr txBox="1"/>
          <p:nvPr/>
        </p:nvSpPr>
        <p:spPr>
          <a:xfrm>
            <a:off x="692728" y="3472311"/>
            <a:ext cx="847205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Прогнозируемый общий объем расходов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EBA3D7-8554-34DC-A1F5-3FD4CB134E83}"/>
              </a:ext>
            </a:extLst>
          </p:cNvPr>
          <p:cNvSpPr txBox="1"/>
          <p:nvPr/>
        </p:nvSpPr>
        <p:spPr>
          <a:xfrm>
            <a:off x="692728" y="4390502"/>
            <a:ext cx="610985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8EE143-666E-DDE2-CFDB-06792097954E}"/>
              </a:ext>
            </a:extLst>
          </p:cNvPr>
          <p:cNvSpPr txBox="1"/>
          <p:nvPr/>
        </p:nvSpPr>
        <p:spPr>
          <a:xfrm>
            <a:off x="692728" y="5251797"/>
            <a:ext cx="1100922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публичных слушаний по проекту и утверждение перечня информации, необходимой для опубликования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B2DDE40-0DEA-D2FB-C526-9C8228CC8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4534" y="2311092"/>
            <a:ext cx="4555748" cy="255646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3383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id="{2590ADEE-BBC0-4161-A1BF-CFFA4BC69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74068" y="3235014"/>
            <a:ext cx="3045666" cy="3665240"/>
          </a:xfrm>
          <a:custGeom>
            <a:avLst/>
            <a:gdLst>
              <a:gd name="connsiteX0" fmla="*/ 0 w 2295144"/>
              <a:gd name="connsiteY0" fmla="*/ 0 h 2770638"/>
              <a:gd name="connsiteX1" fmla="*/ 2295144 w 2295144"/>
              <a:gd name="connsiteY1" fmla="*/ 0 h 2770638"/>
              <a:gd name="connsiteX2" fmla="*/ 2295144 w 2295144"/>
              <a:gd name="connsiteY2" fmla="*/ 2770638 h 2770638"/>
              <a:gd name="connsiteX3" fmla="*/ 0 w 2295144"/>
              <a:gd name="connsiteY3" fmla="*/ 2770638 h 2770638"/>
              <a:gd name="connsiteX4" fmla="*/ 0 w 22951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2295144 w 3666744"/>
              <a:gd name="connsiteY2" fmla="*/ 2770638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1389888 w 3666744"/>
              <a:gd name="connsiteY2" fmla="*/ 2706630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0 w 3666744"/>
              <a:gd name="connsiteY3" fmla="*/ 2770638 h 2779782"/>
              <a:gd name="connsiteX4" fmla="*/ 0 w 3666744"/>
              <a:gd name="connsiteY4" fmla="*/ 0 h 2779782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676656 w 3666744"/>
              <a:gd name="connsiteY3" fmla="*/ 2770638 h 2779782"/>
              <a:gd name="connsiteX4" fmla="*/ 0 w 3666744"/>
              <a:gd name="connsiteY4" fmla="*/ 0 h 2779782"/>
              <a:gd name="connsiteX0" fmla="*/ 2340864 w 2990088"/>
              <a:gd name="connsiteY0" fmla="*/ 0 h 2779782"/>
              <a:gd name="connsiteX1" fmla="*/ 2990088 w 2990088"/>
              <a:gd name="connsiteY1" fmla="*/ 0 h 2779782"/>
              <a:gd name="connsiteX2" fmla="*/ 676656 w 2990088"/>
              <a:gd name="connsiteY2" fmla="*/ 2779782 h 2779782"/>
              <a:gd name="connsiteX3" fmla="*/ 0 w 2990088"/>
              <a:gd name="connsiteY3" fmla="*/ 2770638 h 2779782"/>
              <a:gd name="connsiteX4" fmla="*/ 2340864 w 2990088"/>
              <a:gd name="connsiteY4" fmla="*/ 0 h 2779782"/>
              <a:gd name="connsiteX0" fmla="*/ 2997578 w 2997578"/>
              <a:gd name="connsiteY0" fmla="*/ 0 h 3561541"/>
              <a:gd name="connsiteX1" fmla="*/ 2990088 w 2997578"/>
              <a:gd name="connsiteY1" fmla="*/ 781759 h 3561541"/>
              <a:gd name="connsiteX2" fmla="*/ 676656 w 2997578"/>
              <a:gd name="connsiteY2" fmla="*/ 3561541 h 3561541"/>
              <a:gd name="connsiteX3" fmla="*/ 0 w 2997578"/>
              <a:gd name="connsiteY3" fmla="*/ 3552397 h 3561541"/>
              <a:gd name="connsiteX4" fmla="*/ 2997578 w 2997578"/>
              <a:gd name="connsiteY4" fmla="*/ 0 h 3561541"/>
              <a:gd name="connsiteX0" fmla="*/ 2997578 w 2997578"/>
              <a:gd name="connsiteY0" fmla="*/ 0 h 3552397"/>
              <a:gd name="connsiteX1" fmla="*/ 2990088 w 2997578"/>
              <a:gd name="connsiteY1" fmla="*/ 781759 h 3552397"/>
              <a:gd name="connsiteX2" fmla="*/ 2100586 w 2997578"/>
              <a:gd name="connsiteY2" fmla="*/ 1861618 h 3552397"/>
              <a:gd name="connsiteX3" fmla="*/ 0 w 2997578"/>
              <a:gd name="connsiteY3" fmla="*/ 3552397 h 3552397"/>
              <a:gd name="connsiteX4" fmla="*/ 2997578 w 2997578"/>
              <a:gd name="connsiteY4" fmla="*/ 0 h 3552397"/>
              <a:gd name="connsiteX0" fmla="*/ 1573648 w 1573648"/>
              <a:gd name="connsiteY0" fmla="*/ 0 h 1865401"/>
              <a:gd name="connsiteX1" fmla="*/ 1566158 w 1573648"/>
              <a:gd name="connsiteY1" fmla="*/ 781759 h 1865401"/>
              <a:gd name="connsiteX2" fmla="*/ 676656 w 1573648"/>
              <a:gd name="connsiteY2" fmla="*/ 1861618 h 1865401"/>
              <a:gd name="connsiteX3" fmla="*/ 0 w 1573648"/>
              <a:gd name="connsiteY3" fmla="*/ 1865401 h 1865401"/>
              <a:gd name="connsiteX4" fmla="*/ 1573648 w 1573648"/>
              <a:gd name="connsiteY4" fmla="*/ 0 h 186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48" h="1865401">
                <a:moveTo>
                  <a:pt x="1573648" y="0"/>
                </a:moveTo>
                <a:cubicBezTo>
                  <a:pt x="1571151" y="260586"/>
                  <a:pt x="1568655" y="521173"/>
                  <a:pt x="1566158" y="781759"/>
                </a:cubicBezTo>
                <a:lnTo>
                  <a:pt x="676656" y="1861618"/>
                </a:lnTo>
                <a:lnTo>
                  <a:pt x="0" y="1865401"/>
                </a:lnTo>
                <a:lnTo>
                  <a:pt x="1573648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17A54A-6C4B-5AA1-0CF9-EF51D847AABA}"/>
              </a:ext>
            </a:extLst>
          </p:cNvPr>
          <p:cNvSpPr txBox="1"/>
          <p:nvPr/>
        </p:nvSpPr>
        <p:spPr>
          <a:xfrm>
            <a:off x="644236" y="361685"/>
            <a:ext cx="67817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0140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ОСНОВНЫЕ ПАРАМЕТРЫ БЮДЖЕТА НА 2024-2026 гг.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603F3D0E-94C0-E071-C854-7DF99207B4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8428409"/>
              </p:ext>
            </p:extLst>
          </p:nvPr>
        </p:nvGraphicFramePr>
        <p:xfrm>
          <a:off x="1191491" y="1620098"/>
          <a:ext cx="9809018" cy="4911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F0B28C3-73A2-1281-5B4F-9F2E879C3BAF}"/>
              </a:ext>
            </a:extLst>
          </p:cNvPr>
          <p:cNvSpPr txBox="1"/>
          <p:nvPr/>
        </p:nvSpPr>
        <p:spPr>
          <a:xfrm>
            <a:off x="1230446" y="2063170"/>
            <a:ext cx="229398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</a:p>
          <a:p>
            <a:pPr algn="ctr"/>
            <a:endParaRPr lang="ru-RU" sz="1400" b="1" dirty="0">
              <a:solidFill>
                <a:srgbClr val="0140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</a:p>
          <a:p>
            <a:pPr algn="ctr"/>
            <a:r>
              <a:rPr lang="ru-RU" sz="16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07DCB2-0730-505C-3149-3130379D562A}"/>
              </a:ext>
            </a:extLst>
          </p:cNvPr>
          <p:cNvSpPr txBox="1"/>
          <p:nvPr/>
        </p:nvSpPr>
        <p:spPr>
          <a:xfrm>
            <a:off x="1269402" y="3836528"/>
            <a:ext cx="2216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</a:t>
            </a:r>
          </a:p>
          <a:p>
            <a:pPr algn="ctr"/>
            <a:endParaRPr lang="ru-RU" sz="1400" b="1" dirty="0">
              <a:solidFill>
                <a:srgbClr val="0140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0140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</a:p>
          <a:p>
            <a:pPr algn="ctr"/>
            <a:r>
              <a:rPr lang="ru-RU" sz="14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 УТВЕРЖДЕННЫЕ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7F2028-395E-18AF-2307-28109BB18854}"/>
              </a:ext>
            </a:extLst>
          </p:cNvPr>
          <p:cNvSpPr txBox="1"/>
          <p:nvPr/>
        </p:nvSpPr>
        <p:spPr>
          <a:xfrm>
            <a:off x="1444152" y="5690474"/>
            <a:ext cx="1866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+/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499A1D-848C-B4D7-18C8-ABEB276B31F0}"/>
              </a:ext>
            </a:extLst>
          </p:cNvPr>
          <p:cNvSpPr txBox="1"/>
          <p:nvPr/>
        </p:nvSpPr>
        <p:spPr>
          <a:xfrm>
            <a:off x="3524432" y="5827157"/>
            <a:ext cx="72234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140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  <a:r>
              <a:rPr lang="ru-RU" sz="1600" b="1" dirty="0">
                <a:solidFill>
                  <a:srgbClr val="0140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b="1" dirty="0">
                <a:solidFill>
                  <a:srgbClr val="0140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247,7</a:t>
            </a:r>
            <a:r>
              <a:rPr lang="ru-RU" sz="1600" b="1" dirty="0">
                <a:solidFill>
                  <a:srgbClr val="0140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16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0                             0                                0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362898-3993-8C4F-0938-F344A66931B9}"/>
              </a:ext>
            </a:extLst>
          </p:cNvPr>
          <p:cNvSpPr txBox="1"/>
          <p:nvPr/>
        </p:nvSpPr>
        <p:spPr>
          <a:xfrm>
            <a:off x="3689873" y="2140772"/>
            <a:ext cx="6863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32 035,5                        25 587,9                21 791,1                    19 481,1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6F902A-0976-CF8B-8CEE-82B853524BD3}"/>
              </a:ext>
            </a:extLst>
          </p:cNvPr>
          <p:cNvSpPr txBox="1"/>
          <p:nvPr/>
        </p:nvSpPr>
        <p:spPr>
          <a:xfrm>
            <a:off x="3689873" y="2791319"/>
            <a:ext cx="70579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16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20 783,6                         13 143,0                  9 032,6                      6 249,1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B5C254-1397-682B-1E3F-B7DEBFB962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6096000" y="2244120"/>
            <a:ext cx="191851" cy="1918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435AE75-B2C8-195B-58D9-0816F5DCFB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2278" y="2889784"/>
            <a:ext cx="193069" cy="19306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CF1DA1F-97B1-5315-C7FB-E91C581F06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1685" y="2244121"/>
            <a:ext cx="196346" cy="1963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BACE279-AE2B-1B39-5B66-1950E0A46A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6173" y="2875965"/>
            <a:ext cx="187369" cy="18736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C1D993D-1BB6-6245-0181-E4886A9B0B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8582" y="2227245"/>
            <a:ext cx="201185" cy="19508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F735431-01D1-67F3-8683-C5300680F3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8582" y="2875965"/>
            <a:ext cx="201185" cy="19508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FA7E74B-EA9D-F179-1D37-6188AAE74145}"/>
              </a:ext>
            </a:extLst>
          </p:cNvPr>
          <p:cNvSpPr txBox="1"/>
          <p:nvPr/>
        </p:nvSpPr>
        <p:spPr>
          <a:xfrm>
            <a:off x="3689873" y="3851917"/>
            <a:ext cx="71468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36 283,2                         25 587,9                21 791,1                    19 481,1     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BA1CC9-BE5E-20A1-2E10-E68927A0A88D}"/>
              </a:ext>
            </a:extLst>
          </p:cNvPr>
          <p:cNvSpPr txBox="1"/>
          <p:nvPr/>
        </p:nvSpPr>
        <p:spPr>
          <a:xfrm>
            <a:off x="3689872" y="4662290"/>
            <a:ext cx="6863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0                                     0                      546,8                         999,8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A126F09-D93D-74C1-532A-1740252DA0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6355" y="3941006"/>
            <a:ext cx="188992" cy="19508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2FD22B1-A66C-643C-FD9A-C46AD6BF57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45394" y="3944940"/>
            <a:ext cx="188992" cy="19508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11C50B3-4963-A5F9-0A39-EC4710C3D8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81722" y="3938378"/>
            <a:ext cx="188992" cy="19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854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id="{2590ADEE-BBC0-4161-A1BF-CFFA4BC69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74068" y="3235014"/>
            <a:ext cx="3045666" cy="3665240"/>
          </a:xfrm>
          <a:custGeom>
            <a:avLst/>
            <a:gdLst>
              <a:gd name="connsiteX0" fmla="*/ 0 w 2295144"/>
              <a:gd name="connsiteY0" fmla="*/ 0 h 2770638"/>
              <a:gd name="connsiteX1" fmla="*/ 2295144 w 2295144"/>
              <a:gd name="connsiteY1" fmla="*/ 0 h 2770638"/>
              <a:gd name="connsiteX2" fmla="*/ 2295144 w 2295144"/>
              <a:gd name="connsiteY2" fmla="*/ 2770638 h 2770638"/>
              <a:gd name="connsiteX3" fmla="*/ 0 w 2295144"/>
              <a:gd name="connsiteY3" fmla="*/ 2770638 h 2770638"/>
              <a:gd name="connsiteX4" fmla="*/ 0 w 22951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2295144 w 3666744"/>
              <a:gd name="connsiteY2" fmla="*/ 2770638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1389888 w 3666744"/>
              <a:gd name="connsiteY2" fmla="*/ 2706630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0 w 3666744"/>
              <a:gd name="connsiteY3" fmla="*/ 2770638 h 2779782"/>
              <a:gd name="connsiteX4" fmla="*/ 0 w 3666744"/>
              <a:gd name="connsiteY4" fmla="*/ 0 h 2779782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676656 w 3666744"/>
              <a:gd name="connsiteY3" fmla="*/ 2770638 h 2779782"/>
              <a:gd name="connsiteX4" fmla="*/ 0 w 3666744"/>
              <a:gd name="connsiteY4" fmla="*/ 0 h 2779782"/>
              <a:gd name="connsiteX0" fmla="*/ 2340864 w 2990088"/>
              <a:gd name="connsiteY0" fmla="*/ 0 h 2779782"/>
              <a:gd name="connsiteX1" fmla="*/ 2990088 w 2990088"/>
              <a:gd name="connsiteY1" fmla="*/ 0 h 2779782"/>
              <a:gd name="connsiteX2" fmla="*/ 676656 w 2990088"/>
              <a:gd name="connsiteY2" fmla="*/ 2779782 h 2779782"/>
              <a:gd name="connsiteX3" fmla="*/ 0 w 2990088"/>
              <a:gd name="connsiteY3" fmla="*/ 2770638 h 2779782"/>
              <a:gd name="connsiteX4" fmla="*/ 2340864 w 2990088"/>
              <a:gd name="connsiteY4" fmla="*/ 0 h 2779782"/>
              <a:gd name="connsiteX0" fmla="*/ 2997578 w 2997578"/>
              <a:gd name="connsiteY0" fmla="*/ 0 h 3561541"/>
              <a:gd name="connsiteX1" fmla="*/ 2990088 w 2997578"/>
              <a:gd name="connsiteY1" fmla="*/ 781759 h 3561541"/>
              <a:gd name="connsiteX2" fmla="*/ 676656 w 2997578"/>
              <a:gd name="connsiteY2" fmla="*/ 3561541 h 3561541"/>
              <a:gd name="connsiteX3" fmla="*/ 0 w 2997578"/>
              <a:gd name="connsiteY3" fmla="*/ 3552397 h 3561541"/>
              <a:gd name="connsiteX4" fmla="*/ 2997578 w 2997578"/>
              <a:gd name="connsiteY4" fmla="*/ 0 h 3561541"/>
              <a:gd name="connsiteX0" fmla="*/ 2997578 w 2997578"/>
              <a:gd name="connsiteY0" fmla="*/ 0 h 3552397"/>
              <a:gd name="connsiteX1" fmla="*/ 2990088 w 2997578"/>
              <a:gd name="connsiteY1" fmla="*/ 781759 h 3552397"/>
              <a:gd name="connsiteX2" fmla="*/ 2100586 w 2997578"/>
              <a:gd name="connsiteY2" fmla="*/ 1861618 h 3552397"/>
              <a:gd name="connsiteX3" fmla="*/ 0 w 2997578"/>
              <a:gd name="connsiteY3" fmla="*/ 3552397 h 3552397"/>
              <a:gd name="connsiteX4" fmla="*/ 2997578 w 2997578"/>
              <a:gd name="connsiteY4" fmla="*/ 0 h 3552397"/>
              <a:gd name="connsiteX0" fmla="*/ 1573648 w 1573648"/>
              <a:gd name="connsiteY0" fmla="*/ 0 h 1865401"/>
              <a:gd name="connsiteX1" fmla="*/ 1566158 w 1573648"/>
              <a:gd name="connsiteY1" fmla="*/ 781759 h 1865401"/>
              <a:gd name="connsiteX2" fmla="*/ 676656 w 1573648"/>
              <a:gd name="connsiteY2" fmla="*/ 1861618 h 1865401"/>
              <a:gd name="connsiteX3" fmla="*/ 0 w 1573648"/>
              <a:gd name="connsiteY3" fmla="*/ 1865401 h 1865401"/>
              <a:gd name="connsiteX4" fmla="*/ 1573648 w 1573648"/>
              <a:gd name="connsiteY4" fmla="*/ 0 h 186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48" h="1865401">
                <a:moveTo>
                  <a:pt x="1573648" y="0"/>
                </a:moveTo>
                <a:cubicBezTo>
                  <a:pt x="1571151" y="260586"/>
                  <a:pt x="1568655" y="521173"/>
                  <a:pt x="1566158" y="781759"/>
                </a:cubicBezTo>
                <a:lnTo>
                  <a:pt x="676656" y="1861618"/>
                </a:lnTo>
                <a:lnTo>
                  <a:pt x="0" y="1865401"/>
                </a:lnTo>
                <a:lnTo>
                  <a:pt x="1573648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2765BC-FE11-F7DC-F425-19B1D9FC0CA9}"/>
              </a:ext>
            </a:extLst>
          </p:cNvPr>
          <p:cNvSpPr txBox="1"/>
          <p:nvPr/>
        </p:nvSpPr>
        <p:spPr>
          <a:xfrm>
            <a:off x="419547" y="543440"/>
            <a:ext cx="72398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</a:p>
          <a:p>
            <a:pPr algn="ctr"/>
            <a:r>
              <a:rPr lang="ru-RU" sz="28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2024 г. составляют 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25 587,9 </a:t>
            </a:r>
            <a:r>
              <a:rPr lang="ru-RU" sz="28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 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6A11FCA-56CF-9E5B-D38C-C2CA6E0031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5250426"/>
              </p:ext>
            </p:extLst>
          </p:nvPr>
        </p:nvGraphicFramePr>
        <p:xfrm>
          <a:off x="623455" y="1948654"/>
          <a:ext cx="10875818" cy="3356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08330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id="{2590ADEE-BBC0-4161-A1BF-CFFA4BC69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74068" y="3235014"/>
            <a:ext cx="3045666" cy="3665240"/>
          </a:xfrm>
          <a:custGeom>
            <a:avLst/>
            <a:gdLst>
              <a:gd name="connsiteX0" fmla="*/ 0 w 2295144"/>
              <a:gd name="connsiteY0" fmla="*/ 0 h 2770638"/>
              <a:gd name="connsiteX1" fmla="*/ 2295144 w 2295144"/>
              <a:gd name="connsiteY1" fmla="*/ 0 h 2770638"/>
              <a:gd name="connsiteX2" fmla="*/ 2295144 w 2295144"/>
              <a:gd name="connsiteY2" fmla="*/ 2770638 h 2770638"/>
              <a:gd name="connsiteX3" fmla="*/ 0 w 2295144"/>
              <a:gd name="connsiteY3" fmla="*/ 2770638 h 2770638"/>
              <a:gd name="connsiteX4" fmla="*/ 0 w 22951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2295144 w 3666744"/>
              <a:gd name="connsiteY2" fmla="*/ 2770638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1389888 w 3666744"/>
              <a:gd name="connsiteY2" fmla="*/ 2706630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0 w 3666744"/>
              <a:gd name="connsiteY3" fmla="*/ 2770638 h 2779782"/>
              <a:gd name="connsiteX4" fmla="*/ 0 w 3666744"/>
              <a:gd name="connsiteY4" fmla="*/ 0 h 2779782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676656 w 3666744"/>
              <a:gd name="connsiteY3" fmla="*/ 2770638 h 2779782"/>
              <a:gd name="connsiteX4" fmla="*/ 0 w 3666744"/>
              <a:gd name="connsiteY4" fmla="*/ 0 h 2779782"/>
              <a:gd name="connsiteX0" fmla="*/ 2340864 w 2990088"/>
              <a:gd name="connsiteY0" fmla="*/ 0 h 2779782"/>
              <a:gd name="connsiteX1" fmla="*/ 2990088 w 2990088"/>
              <a:gd name="connsiteY1" fmla="*/ 0 h 2779782"/>
              <a:gd name="connsiteX2" fmla="*/ 676656 w 2990088"/>
              <a:gd name="connsiteY2" fmla="*/ 2779782 h 2779782"/>
              <a:gd name="connsiteX3" fmla="*/ 0 w 2990088"/>
              <a:gd name="connsiteY3" fmla="*/ 2770638 h 2779782"/>
              <a:gd name="connsiteX4" fmla="*/ 2340864 w 2990088"/>
              <a:gd name="connsiteY4" fmla="*/ 0 h 2779782"/>
              <a:gd name="connsiteX0" fmla="*/ 2997578 w 2997578"/>
              <a:gd name="connsiteY0" fmla="*/ 0 h 3561541"/>
              <a:gd name="connsiteX1" fmla="*/ 2990088 w 2997578"/>
              <a:gd name="connsiteY1" fmla="*/ 781759 h 3561541"/>
              <a:gd name="connsiteX2" fmla="*/ 676656 w 2997578"/>
              <a:gd name="connsiteY2" fmla="*/ 3561541 h 3561541"/>
              <a:gd name="connsiteX3" fmla="*/ 0 w 2997578"/>
              <a:gd name="connsiteY3" fmla="*/ 3552397 h 3561541"/>
              <a:gd name="connsiteX4" fmla="*/ 2997578 w 2997578"/>
              <a:gd name="connsiteY4" fmla="*/ 0 h 3561541"/>
              <a:gd name="connsiteX0" fmla="*/ 2997578 w 2997578"/>
              <a:gd name="connsiteY0" fmla="*/ 0 h 3552397"/>
              <a:gd name="connsiteX1" fmla="*/ 2990088 w 2997578"/>
              <a:gd name="connsiteY1" fmla="*/ 781759 h 3552397"/>
              <a:gd name="connsiteX2" fmla="*/ 2100586 w 2997578"/>
              <a:gd name="connsiteY2" fmla="*/ 1861618 h 3552397"/>
              <a:gd name="connsiteX3" fmla="*/ 0 w 2997578"/>
              <a:gd name="connsiteY3" fmla="*/ 3552397 h 3552397"/>
              <a:gd name="connsiteX4" fmla="*/ 2997578 w 2997578"/>
              <a:gd name="connsiteY4" fmla="*/ 0 h 3552397"/>
              <a:gd name="connsiteX0" fmla="*/ 1573648 w 1573648"/>
              <a:gd name="connsiteY0" fmla="*/ 0 h 1865401"/>
              <a:gd name="connsiteX1" fmla="*/ 1566158 w 1573648"/>
              <a:gd name="connsiteY1" fmla="*/ 781759 h 1865401"/>
              <a:gd name="connsiteX2" fmla="*/ 676656 w 1573648"/>
              <a:gd name="connsiteY2" fmla="*/ 1861618 h 1865401"/>
              <a:gd name="connsiteX3" fmla="*/ 0 w 1573648"/>
              <a:gd name="connsiteY3" fmla="*/ 1865401 h 1865401"/>
              <a:gd name="connsiteX4" fmla="*/ 1573648 w 1573648"/>
              <a:gd name="connsiteY4" fmla="*/ 0 h 186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48" h="1865401">
                <a:moveTo>
                  <a:pt x="1573648" y="0"/>
                </a:moveTo>
                <a:cubicBezTo>
                  <a:pt x="1571151" y="260586"/>
                  <a:pt x="1568655" y="521173"/>
                  <a:pt x="1566158" y="781759"/>
                </a:cubicBezTo>
                <a:lnTo>
                  <a:pt x="676656" y="1861618"/>
                </a:lnTo>
                <a:lnTo>
                  <a:pt x="0" y="1865401"/>
                </a:lnTo>
                <a:lnTo>
                  <a:pt x="1573648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1314" y="277041"/>
            <a:ext cx="949673" cy="8867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5FECB9-39F6-5402-C5A4-A2E25667E28D}"/>
              </a:ext>
            </a:extLst>
          </p:cNvPr>
          <p:cNvSpPr txBox="1"/>
          <p:nvPr/>
        </p:nvSpPr>
        <p:spPr>
          <a:xfrm>
            <a:off x="457200" y="448505"/>
            <a:ext cx="658090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0140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 ДОХОДОВ БЮДЖЕТА на 2024 год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43B6A72-905E-08A7-1623-DB0F273FF6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0158298"/>
              </p:ext>
            </p:extLst>
          </p:nvPr>
        </p:nvGraphicFramePr>
        <p:xfrm>
          <a:off x="775855" y="1662103"/>
          <a:ext cx="9682856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3764529-8A6D-5DAA-B6A7-B32339698BD1}"/>
              </a:ext>
            </a:extLst>
          </p:cNvPr>
          <p:cNvSpPr txBox="1"/>
          <p:nvPr/>
        </p:nvSpPr>
        <p:spPr>
          <a:xfrm>
            <a:off x="9239511" y="1662103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1943174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id="{2590ADEE-BBC0-4161-A1BF-CFFA4BC69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74068" y="3235014"/>
            <a:ext cx="3045666" cy="3665240"/>
          </a:xfrm>
          <a:custGeom>
            <a:avLst/>
            <a:gdLst>
              <a:gd name="connsiteX0" fmla="*/ 0 w 2295144"/>
              <a:gd name="connsiteY0" fmla="*/ 0 h 2770638"/>
              <a:gd name="connsiteX1" fmla="*/ 2295144 w 2295144"/>
              <a:gd name="connsiteY1" fmla="*/ 0 h 2770638"/>
              <a:gd name="connsiteX2" fmla="*/ 2295144 w 2295144"/>
              <a:gd name="connsiteY2" fmla="*/ 2770638 h 2770638"/>
              <a:gd name="connsiteX3" fmla="*/ 0 w 2295144"/>
              <a:gd name="connsiteY3" fmla="*/ 2770638 h 2770638"/>
              <a:gd name="connsiteX4" fmla="*/ 0 w 22951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2295144 w 3666744"/>
              <a:gd name="connsiteY2" fmla="*/ 2770638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1389888 w 3666744"/>
              <a:gd name="connsiteY2" fmla="*/ 2706630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0 w 3666744"/>
              <a:gd name="connsiteY3" fmla="*/ 2770638 h 2779782"/>
              <a:gd name="connsiteX4" fmla="*/ 0 w 3666744"/>
              <a:gd name="connsiteY4" fmla="*/ 0 h 2779782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676656 w 3666744"/>
              <a:gd name="connsiteY3" fmla="*/ 2770638 h 2779782"/>
              <a:gd name="connsiteX4" fmla="*/ 0 w 3666744"/>
              <a:gd name="connsiteY4" fmla="*/ 0 h 2779782"/>
              <a:gd name="connsiteX0" fmla="*/ 2340864 w 2990088"/>
              <a:gd name="connsiteY0" fmla="*/ 0 h 2779782"/>
              <a:gd name="connsiteX1" fmla="*/ 2990088 w 2990088"/>
              <a:gd name="connsiteY1" fmla="*/ 0 h 2779782"/>
              <a:gd name="connsiteX2" fmla="*/ 676656 w 2990088"/>
              <a:gd name="connsiteY2" fmla="*/ 2779782 h 2779782"/>
              <a:gd name="connsiteX3" fmla="*/ 0 w 2990088"/>
              <a:gd name="connsiteY3" fmla="*/ 2770638 h 2779782"/>
              <a:gd name="connsiteX4" fmla="*/ 2340864 w 2990088"/>
              <a:gd name="connsiteY4" fmla="*/ 0 h 2779782"/>
              <a:gd name="connsiteX0" fmla="*/ 2997578 w 2997578"/>
              <a:gd name="connsiteY0" fmla="*/ 0 h 3561541"/>
              <a:gd name="connsiteX1" fmla="*/ 2990088 w 2997578"/>
              <a:gd name="connsiteY1" fmla="*/ 781759 h 3561541"/>
              <a:gd name="connsiteX2" fmla="*/ 676656 w 2997578"/>
              <a:gd name="connsiteY2" fmla="*/ 3561541 h 3561541"/>
              <a:gd name="connsiteX3" fmla="*/ 0 w 2997578"/>
              <a:gd name="connsiteY3" fmla="*/ 3552397 h 3561541"/>
              <a:gd name="connsiteX4" fmla="*/ 2997578 w 2997578"/>
              <a:gd name="connsiteY4" fmla="*/ 0 h 3561541"/>
              <a:gd name="connsiteX0" fmla="*/ 2997578 w 2997578"/>
              <a:gd name="connsiteY0" fmla="*/ 0 h 3552397"/>
              <a:gd name="connsiteX1" fmla="*/ 2990088 w 2997578"/>
              <a:gd name="connsiteY1" fmla="*/ 781759 h 3552397"/>
              <a:gd name="connsiteX2" fmla="*/ 2100586 w 2997578"/>
              <a:gd name="connsiteY2" fmla="*/ 1861618 h 3552397"/>
              <a:gd name="connsiteX3" fmla="*/ 0 w 2997578"/>
              <a:gd name="connsiteY3" fmla="*/ 3552397 h 3552397"/>
              <a:gd name="connsiteX4" fmla="*/ 2997578 w 2997578"/>
              <a:gd name="connsiteY4" fmla="*/ 0 h 3552397"/>
              <a:gd name="connsiteX0" fmla="*/ 1573648 w 1573648"/>
              <a:gd name="connsiteY0" fmla="*/ 0 h 1865401"/>
              <a:gd name="connsiteX1" fmla="*/ 1566158 w 1573648"/>
              <a:gd name="connsiteY1" fmla="*/ 781759 h 1865401"/>
              <a:gd name="connsiteX2" fmla="*/ 676656 w 1573648"/>
              <a:gd name="connsiteY2" fmla="*/ 1861618 h 1865401"/>
              <a:gd name="connsiteX3" fmla="*/ 0 w 1573648"/>
              <a:gd name="connsiteY3" fmla="*/ 1865401 h 1865401"/>
              <a:gd name="connsiteX4" fmla="*/ 1573648 w 1573648"/>
              <a:gd name="connsiteY4" fmla="*/ 0 h 186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48" h="1865401">
                <a:moveTo>
                  <a:pt x="1573648" y="0"/>
                </a:moveTo>
                <a:cubicBezTo>
                  <a:pt x="1571151" y="260586"/>
                  <a:pt x="1568655" y="521173"/>
                  <a:pt x="1566158" y="781759"/>
                </a:cubicBezTo>
                <a:lnTo>
                  <a:pt x="676656" y="1861618"/>
                </a:lnTo>
                <a:lnTo>
                  <a:pt x="0" y="1865401"/>
                </a:lnTo>
                <a:lnTo>
                  <a:pt x="1573648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56454213-D1AA-DB78-F8E5-DC7713074B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6203291"/>
              </p:ext>
            </p:extLst>
          </p:nvPr>
        </p:nvGraphicFramePr>
        <p:xfrm>
          <a:off x="1524000" y="1732508"/>
          <a:ext cx="8506690" cy="4253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DD9421A-1C49-1210-DB49-1D8F7FFA96E5}"/>
              </a:ext>
            </a:extLst>
          </p:cNvPr>
          <p:cNvSpPr txBox="1"/>
          <p:nvPr/>
        </p:nvSpPr>
        <p:spPr>
          <a:xfrm>
            <a:off x="1905000" y="871678"/>
            <a:ext cx="610985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НАЛОГОВЫХ ДОХОДОВ</a:t>
            </a:r>
          </a:p>
        </p:txBody>
      </p:sp>
    </p:spTree>
    <p:extLst>
      <p:ext uri="{BB962C8B-B14F-4D97-AF65-F5344CB8AC3E}">
        <p14:creationId xmlns:p14="http://schemas.microsoft.com/office/powerpoint/2010/main" val="581306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id="{2590ADEE-BBC0-4161-A1BF-CFFA4BC69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74068" y="3235014"/>
            <a:ext cx="3045666" cy="3665240"/>
          </a:xfrm>
          <a:custGeom>
            <a:avLst/>
            <a:gdLst>
              <a:gd name="connsiteX0" fmla="*/ 0 w 2295144"/>
              <a:gd name="connsiteY0" fmla="*/ 0 h 2770638"/>
              <a:gd name="connsiteX1" fmla="*/ 2295144 w 2295144"/>
              <a:gd name="connsiteY1" fmla="*/ 0 h 2770638"/>
              <a:gd name="connsiteX2" fmla="*/ 2295144 w 2295144"/>
              <a:gd name="connsiteY2" fmla="*/ 2770638 h 2770638"/>
              <a:gd name="connsiteX3" fmla="*/ 0 w 2295144"/>
              <a:gd name="connsiteY3" fmla="*/ 2770638 h 2770638"/>
              <a:gd name="connsiteX4" fmla="*/ 0 w 22951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2295144 w 3666744"/>
              <a:gd name="connsiteY2" fmla="*/ 2770638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1389888 w 3666744"/>
              <a:gd name="connsiteY2" fmla="*/ 2706630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0 w 3666744"/>
              <a:gd name="connsiteY3" fmla="*/ 2770638 h 2779782"/>
              <a:gd name="connsiteX4" fmla="*/ 0 w 3666744"/>
              <a:gd name="connsiteY4" fmla="*/ 0 h 2779782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676656 w 3666744"/>
              <a:gd name="connsiteY3" fmla="*/ 2770638 h 2779782"/>
              <a:gd name="connsiteX4" fmla="*/ 0 w 3666744"/>
              <a:gd name="connsiteY4" fmla="*/ 0 h 2779782"/>
              <a:gd name="connsiteX0" fmla="*/ 2340864 w 2990088"/>
              <a:gd name="connsiteY0" fmla="*/ 0 h 2779782"/>
              <a:gd name="connsiteX1" fmla="*/ 2990088 w 2990088"/>
              <a:gd name="connsiteY1" fmla="*/ 0 h 2779782"/>
              <a:gd name="connsiteX2" fmla="*/ 676656 w 2990088"/>
              <a:gd name="connsiteY2" fmla="*/ 2779782 h 2779782"/>
              <a:gd name="connsiteX3" fmla="*/ 0 w 2990088"/>
              <a:gd name="connsiteY3" fmla="*/ 2770638 h 2779782"/>
              <a:gd name="connsiteX4" fmla="*/ 2340864 w 2990088"/>
              <a:gd name="connsiteY4" fmla="*/ 0 h 2779782"/>
              <a:gd name="connsiteX0" fmla="*/ 2997578 w 2997578"/>
              <a:gd name="connsiteY0" fmla="*/ 0 h 3561541"/>
              <a:gd name="connsiteX1" fmla="*/ 2990088 w 2997578"/>
              <a:gd name="connsiteY1" fmla="*/ 781759 h 3561541"/>
              <a:gd name="connsiteX2" fmla="*/ 676656 w 2997578"/>
              <a:gd name="connsiteY2" fmla="*/ 3561541 h 3561541"/>
              <a:gd name="connsiteX3" fmla="*/ 0 w 2997578"/>
              <a:gd name="connsiteY3" fmla="*/ 3552397 h 3561541"/>
              <a:gd name="connsiteX4" fmla="*/ 2997578 w 2997578"/>
              <a:gd name="connsiteY4" fmla="*/ 0 h 3561541"/>
              <a:gd name="connsiteX0" fmla="*/ 2997578 w 2997578"/>
              <a:gd name="connsiteY0" fmla="*/ 0 h 3552397"/>
              <a:gd name="connsiteX1" fmla="*/ 2990088 w 2997578"/>
              <a:gd name="connsiteY1" fmla="*/ 781759 h 3552397"/>
              <a:gd name="connsiteX2" fmla="*/ 2100586 w 2997578"/>
              <a:gd name="connsiteY2" fmla="*/ 1861618 h 3552397"/>
              <a:gd name="connsiteX3" fmla="*/ 0 w 2997578"/>
              <a:gd name="connsiteY3" fmla="*/ 3552397 h 3552397"/>
              <a:gd name="connsiteX4" fmla="*/ 2997578 w 2997578"/>
              <a:gd name="connsiteY4" fmla="*/ 0 h 3552397"/>
              <a:gd name="connsiteX0" fmla="*/ 1573648 w 1573648"/>
              <a:gd name="connsiteY0" fmla="*/ 0 h 1865401"/>
              <a:gd name="connsiteX1" fmla="*/ 1566158 w 1573648"/>
              <a:gd name="connsiteY1" fmla="*/ 781759 h 1865401"/>
              <a:gd name="connsiteX2" fmla="*/ 676656 w 1573648"/>
              <a:gd name="connsiteY2" fmla="*/ 1861618 h 1865401"/>
              <a:gd name="connsiteX3" fmla="*/ 0 w 1573648"/>
              <a:gd name="connsiteY3" fmla="*/ 1865401 h 1865401"/>
              <a:gd name="connsiteX4" fmla="*/ 1573648 w 1573648"/>
              <a:gd name="connsiteY4" fmla="*/ 0 h 186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48" h="1865401">
                <a:moveTo>
                  <a:pt x="1573648" y="0"/>
                </a:moveTo>
                <a:cubicBezTo>
                  <a:pt x="1571151" y="260586"/>
                  <a:pt x="1568655" y="521173"/>
                  <a:pt x="1566158" y="781759"/>
                </a:cubicBezTo>
                <a:lnTo>
                  <a:pt x="676656" y="1861618"/>
                </a:lnTo>
                <a:lnTo>
                  <a:pt x="0" y="1865401"/>
                </a:lnTo>
                <a:lnTo>
                  <a:pt x="1573648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D3CB43-05C2-C77E-7632-EBED245F16E6}"/>
              </a:ext>
            </a:extLst>
          </p:cNvPr>
          <p:cNvSpPr txBox="1"/>
          <p:nvPr/>
        </p:nvSpPr>
        <p:spPr>
          <a:xfrm>
            <a:off x="251012" y="446331"/>
            <a:ext cx="765993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 </a:t>
            </a:r>
          </a:p>
          <a:p>
            <a:pPr algn="ctr"/>
            <a:r>
              <a:rPr lang="ru-RU" sz="2500" b="1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 БЮДЖЕТА на 2024 год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DFB37579-F4F5-2DDD-6423-BBD646D481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304690"/>
              </p:ext>
            </p:extLst>
          </p:nvPr>
        </p:nvGraphicFramePr>
        <p:xfrm>
          <a:off x="512618" y="1998453"/>
          <a:ext cx="10931237" cy="4014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74592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id="{2590ADEE-BBC0-4161-A1BF-CFFA4BC69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74068" y="3235014"/>
            <a:ext cx="3045666" cy="3665240"/>
          </a:xfrm>
          <a:custGeom>
            <a:avLst/>
            <a:gdLst>
              <a:gd name="connsiteX0" fmla="*/ 0 w 2295144"/>
              <a:gd name="connsiteY0" fmla="*/ 0 h 2770638"/>
              <a:gd name="connsiteX1" fmla="*/ 2295144 w 2295144"/>
              <a:gd name="connsiteY1" fmla="*/ 0 h 2770638"/>
              <a:gd name="connsiteX2" fmla="*/ 2295144 w 2295144"/>
              <a:gd name="connsiteY2" fmla="*/ 2770638 h 2770638"/>
              <a:gd name="connsiteX3" fmla="*/ 0 w 2295144"/>
              <a:gd name="connsiteY3" fmla="*/ 2770638 h 2770638"/>
              <a:gd name="connsiteX4" fmla="*/ 0 w 22951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2295144 w 3666744"/>
              <a:gd name="connsiteY2" fmla="*/ 2770638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0638"/>
              <a:gd name="connsiteX1" fmla="*/ 3666744 w 3666744"/>
              <a:gd name="connsiteY1" fmla="*/ 0 h 2770638"/>
              <a:gd name="connsiteX2" fmla="*/ 1389888 w 3666744"/>
              <a:gd name="connsiteY2" fmla="*/ 2706630 h 2770638"/>
              <a:gd name="connsiteX3" fmla="*/ 0 w 3666744"/>
              <a:gd name="connsiteY3" fmla="*/ 2770638 h 2770638"/>
              <a:gd name="connsiteX4" fmla="*/ 0 w 3666744"/>
              <a:gd name="connsiteY4" fmla="*/ 0 h 2770638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0 w 3666744"/>
              <a:gd name="connsiteY3" fmla="*/ 2770638 h 2779782"/>
              <a:gd name="connsiteX4" fmla="*/ 0 w 3666744"/>
              <a:gd name="connsiteY4" fmla="*/ 0 h 2779782"/>
              <a:gd name="connsiteX0" fmla="*/ 0 w 3666744"/>
              <a:gd name="connsiteY0" fmla="*/ 0 h 2779782"/>
              <a:gd name="connsiteX1" fmla="*/ 3666744 w 3666744"/>
              <a:gd name="connsiteY1" fmla="*/ 0 h 2779782"/>
              <a:gd name="connsiteX2" fmla="*/ 1353312 w 3666744"/>
              <a:gd name="connsiteY2" fmla="*/ 2779782 h 2779782"/>
              <a:gd name="connsiteX3" fmla="*/ 676656 w 3666744"/>
              <a:gd name="connsiteY3" fmla="*/ 2770638 h 2779782"/>
              <a:gd name="connsiteX4" fmla="*/ 0 w 3666744"/>
              <a:gd name="connsiteY4" fmla="*/ 0 h 2779782"/>
              <a:gd name="connsiteX0" fmla="*/ 2340864 w 2990088"/>
              <a:gd name="connsiteY0" fmla="*/ 0 h 2779782"/>
              <a:gd name="connsiteX1" fmla="*/ 2990088 w 2990088"/>
              <a:gd name="connsiteY1" fmla="*/ 0 h 2779782"/>
              <a:gd name="connsiteX2" fmla="*/ 676656 w 2990088"/>
              <a:gd name="connsiteY2" fmla="*/ 2779782 h 2779782"/>
              <a:gd name="connsiteX3" fmla="*/ 0 w 2990088"/>
              <a:gd name="connsiteY3" fmla="*/ 2770638 h 2779782"/>
              <a:gd name="connsiteX4" fmla="*/ 2340864 w 2990088"/>
              <a:gd name="connsiteY4" fmla="*/ 0 h 2779782"/>
              <a:gd name="connsiteX0" fmla="*/ 2997578 w 2997578"/>
              <a:gd name="connsiteY0" fmla="*/ 0 h 3561541"/>
              <a:gd name="connsiteX1" fmla="*/ 2990088 w 2997578"/>
              <a:gd name="connsiteY1" fmla="*/ 781759 h 3561541"/>
              <a:gd name="connsiteX2" fmla="*/ 676656 w 2997578"/>
              <a:gd name="connsiteY2" fmla="*/ 3561541 h 3561541"/>
              <a:gd name="connsiteX3" fmla="*/ 0 w 2997578"/>
              <a:gd name="connsiteY3" fmla="*/ 3552397 h 3561541"/>
              <a:gd name="connsiteX4" fmla="*/ 2997578 w 2997578"/>
              <a:gd name="connsiteY4" fmla="*/ 0 h 3561541"/>
              <a:gd name="connsiteX0" fmla="*/ 2997578 w 2997578"/>
              <a:gd name="connsiteY0" fmla="*/ 0 h 3552397"/>
              <a:gd name="connsiteX1" fmla="*/ 2990088 w 2997578"/>
              <a:gd name="connsiteY1" fmla="*/ 781759 h 3552397"/>
              <a:gd name="connsiteX2" fmla="*/ 2100586 w 2997578"/>
              <a:gd name="connsiteY2" fmla="*/ 1861618 h 3552397"/>
              <a:gd name="connsiteX3" fmla="*/ 0 w 2997578"/>
              <a:gd name="connsiteY3" fmla="*/ 3552397 h 3552397"/>
              <a:gd name="connsiteX4" fmla="*/ 2997578 w 2997578"/>
              <a:gd name="connsiteY4" fmla="*/ 0 h 3552397"/>
              <a:gd name="connsiteX0" fmla="*/ 1573648 w 1573648"/>
              <a:gd name="connsiteY0" fmla="*/ 0 h 1865401"/>
              <a:gd name="connsiteX1" fmla="*/ 1566158 w 1573648"/>
              <a:gd name="connsiteY1" fmla="*/ 781759 h 1865401"/>
              <a:gd name="connsiteX2" fmla="*/ 676656 w 1573648"/>
              <a:gd name="connsiteY2" fmla="*/ 1861618 h 1865401"/>
              <a:gd name="connsiteX3" fmla="*/ 0 w 1573648"/>
              <a:gd name="connsiteY3" fmla="*/ 1865401 h 1865401"/>
              <a:gd name="connsiteX4" fmla="*/ 1573648 w 1573648"/>
              <a:gd name="connsiteY4" fmla="*/ 0 h 186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648" h="1865401">
                <a:moveTo>
                  <a:pt x="1573648" y="0"/>
                </a:moveTo>
                <a:cubicBezTo>
                  <a:pt x="1571151" y="260586"/>
                  <a:pt x="1568655" y="521173"/>
                  <a:pt x="1566158" y="781759"/>
                </a:cubicBezTo>
                <a:lnTo>
                  <a:pt x="676656" y="1861618"/>
                </a:lnTo>
                <a:lnTo>
                  <a:pt x="0" y="1865401"/>
                </a:lnTo>
                <a:lnTo>
                  <a:pt x="1573648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6" name="Параллелограмм 15">
            <a:extLst>
              <a:ext uri="{FF2B5EF4-FFF2-40B4-BE49-F238E27FC236}">
                <a16:creationId xmlns:a16="http://schemas.microsoft.com/office/drawing/2014/main" id="{8ADC8153-1F7D-47D6-B96D-45A86AC07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337561" y="0"/>
            <a:ext cx="4121150" cy="1308105"/>
          </a:xfrm>
          <a:prstGeom prst="parallelogram">
            <a:avLst>
              <a:gd name="adj" fmla="val 186380"/>
            </a:avLst>
          </a:prstGeom>
          <a:solidFill>
            <a:srgbClr val="0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ru-RU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23FA57D-795C-20F2-C0FE-949FF2B9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750" y="277040"/>
            <a:ext cx="1104238" cy="1031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8781D1-ADEF-2C6A-019A-994E519B65E8}"/>
              </a:ext>
            </a:extLst>
          </p:cNvPr>
          <p:cNvSpPr txBox="1"/>
          <p:nvPr/>
        </p:nvSpPr>
        <p:spPr>
          <a:xfrm>
            <a:off x="152400" y="446331"/>
            <a:ext cx="811876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РАСХОДОВ В РАМКАХ</a:t>
            </a:r>
          </a:p>
          <a:p>
            <a:pPr algn="ctr"/>
            <a:r>
              <a:rPr lang="ru-RU" sz="2500" b="1" dirty="0">
                <a:solidFill>
                  <a:srgbClr val="014B7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МУНИЦИПАЛЬНЫХ ПРОГРАММ 2024 год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D5E54AF4-E607-8FB3-327C-ABC4E99343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2483381"/>
              </p:ext>
            </p:extLst>
          </p:nvPr>
        </p:nvGraphicFramePr>
        <p:xfrm>
          <a:off x="1219200" y="1995055"/>
          <a:ext cx="8898706" cy="377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50666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14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951641_Hexagon presentation light_AAS_v4" id="{358289A0-A26B-433F-AD2B-1F8832C96153}" vid="{92CDC91D-95BF-4897-87D6-494563DF797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Status xmlns="71af3243-3dd4-4a8d-8c0d-dd76da1f02a5">Not started</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7f9b5e87859ce6d7eedbdc6e4e4205c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5e0075ee7624d6a846e01eb6183742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9220B3-790D-4FDF-A046-BB08A9FCEE9A}">
  <ds:schemaRefs>
    <ds:schemaRef ds:uri="http://purl.org/dc/terms/"/>
    <ds:schemaRef ds:uri="http://purl.org/dc/dcmitype/"/>
    <ds:schemaRef ds:uri="16c05727-aa75-4e4a-9b5f-8a80a1165891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71af3243-3dd4-4a8d-8c0d-dd76da1f02a5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8C7978F-257A-4BE0-A03A-F72747BCF3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57EF8E-3088-4B8D-AE89-9AA6B62E96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TF00951641</Template>
  <TotalTime>0</TotalTime>
  <Words>709</Words>
  <Application>Microsoft Office PowerPoint</Application>
  <PresentationFormat>Широкоэкранный</PresentationFormat>
  <Paragraphs>150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Gill Sans SemiBold</vt:lpstr>
      <vt:lpstr>Times New Roman</vt:lpstr>
      <vt:lpstr>Wingdings</vt:lpstr>
      <vt:lpstr>Тема Office</vt:lpstr>
      <vt:lpstr>ПРОЕКТ БЮДЖЕТА муниципального образования Иссадское сельское поселение Волховского муниципального района Ленинградской области на 2024-2026 годы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2019-06-16T18:33:06Z</dcterms:created>
  <dcterms:modified xsi:type="dcterms:W3CDTF">2023-11-20T12:26:32Z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f42aa342-8706-4288-bd11-ebb85995028c_Enabled">
    <vt:lpwstr>True</vt:lpwstr>
  </property>
  <property fmtid="{D5CDD505-2E9C-101B-9397-08002B2CF9AE}" pid="4" name="MSIP_Label_f42aa342-8706-4288-bd11-ebb85995028c_SiteId">
    <vt:lpwstr>72f988bf-86f1-41af-91ab-2d7cd011db47</vt:lpwstr>
  </property>
  <property fmtid="{D5CDD505-2E9C-101B-9397-08002B2CF9AE}" pid="5" name="MSIP_Label_f42aa342-8706-4288-bd11-ebb85995028c_Owner">
    <vt:lpwstr>v-abdarl@microsoft.com</vt:lpwstr>
  </property>
  <property fmtid="{D5CDD505-2E9C-101B-9397-08002B2CF9AE}" pid="6" name="MSIP_Label_f42aa342-8706-4288-bd11-ebb85995028c_SetDate">
    <vt:lpwstr>2019-09-17T00:22:56.7659324Z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ActionId">
    <vt:lpwstr>6013971f-27a3-458d-bf5e-621050f896fd</vt:lpwstr>
  </property>
  <property fmtid="{D5CDD505-2E9C-101B-9397-08002B2CF9AE}" pid="10" name="MSIP_Label_f42aa342-8706-4288-bd11-ebb85995028c_Extended_MSFT_Method">
    <vt:lpwstr>Automatic</vt:lpwstr>
  </property>
  <property fmtid="{D5CDD505-2E9C-101B-9397-08002B2CF9AE}" pid="11" name="Sensitivity">
    <vt:lpwstr>General</vt:lpwstr>
  </property>
</Properties>
</file>